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ink/ink1.xml" ContentType="application/inkml+xml"/>
  <Override PartName="/ppt/ink/ink2.xml" ContentType="application/inkml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7" r:id="rId2"/>
    <p:sldId id="258" r:id="rId3"/>
    <p:sldId id="286" r:id="rId4"/>
    <p:sldId id="285" r:id="rId5"/>
    <p:sldId id="284" r:id="rId6"/>
    <p:sldId id="281" r:id="rId7"/>
    <p:sldId id="288" r:id="rId8"/>
    <p:sldId id="279" r:id="rId9"/>
    <p:sldId id="291" r:id="rId10"/>
    <p:sldId id="292" r:id="rId11"/>
    <p:sldId id="296" r:id="rId12"/>
    <p:sldId id="293" r:id="rId13"/>
    <p:sldId id="297" r:id="rId14"/>
    <p:sldId id="299" r:id="rId15"/>
    <p:sldId id="298" r:id="rId16"/>
    <p:sldId id="294" r:id="rId17"/>
    <p:sldId id="295" r:id="rId18"/>
    <p:sldId id="301" r:id="rId19"/>
    <p:sldId id="302" r:id="rId20"/>
    <p:sldId id="305" r:id="rId21"/>
    <p:sldId id="306" r:id="rId22"/>
    <p:sldId id="262" r:id="rId23"/>
    <p:sldId id="307" r:id="rId24"/>
    <p:sldId id="308" r:id="rId25"/>
    <p:sldId id="309" r:id="rId26"/>
    <p:sldId id="280" r:id="rId27"/>
    <p:sldId id="311" r:id="rId28"/>
    <p:sldId id="289" r:id="rId29"/>
    <p:sldId id="300" r:id="rId30"/>
    <p:sldId id="290" r:id="rId31"/>
    <p:sldId id="303" r:id="rId32"/>
    <p:sldId id="304" r:id="rId3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E419C"/>
    <a:srgbClr val="8BB1F5"/>
    <a:srgbClr val="2F52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47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86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7.660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1676 1 24575,'0'5'0,"1"0"0,1 1 0,-1-1 0,0 0 0,1 0 0,0 0 0,1 0 0,-1 0 0,5 6 0,-3-5 0,-1 1 0,1-1 0,-1 1 0,3 12 0,1 18 0,-5-21 0,1 0 0,9 26 0,-3-16 0,-2 1 0,0 0 0,-2 0 0,-1 0 0,1 55 0,-6-31 0,-2-1 0,-13 69 0,11-96 0,-1-1 0,0 0 0,-2-1 0,-1 0 0,-15 27 0,4-13 0,-3 0 0,-28 34 0,29-42 0,-11 15 0,-73 70 0,79-88 0,-2 3 0,-2-1 0,-44 29 0,-331 193 0,-91 50 0,418-254 0,-145 69 0,188-103 120,35-9-194,-1-1-1,1 0 1,-1 0 0,0 0 0,1 0-1,-1 0 1,0-1 0,1 1 0,-1 0-1,1-1 1,-1 1 0,0-1 0,1 0-1,-1 1 1,1-1 0,0 0 0,-1 0-1,1 0 1,-3-2 0,-4-8-6752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6-03T06:42:59.156"/>
    </inkml:context>
    <inkml:brush xml:id="br0">
      <inkml:brushProperty name="width" value="0.05" units="cm"/>
      <inkml:brushProperty name="height" value="0.05" units="cm"/>
      <inkml:brushProperty name="color" value="#FFC114"/>
    </inkml:brush>
  </inkml:definitions>
  <inkml:trace contextRef="#ctx0" brushRef="#br0">356 1 24575,'-1'2'0,"0"0"0,0 0 0,0 0 0,-1 0 0,1 0 0,-1-1 0,1 1 0,-1 0 0,0-1 0,1 1 0,-1-1 0,-3 2 0,-7 9 0,-15 18 0,-2-1 0,-39 30 0,-3 5 0,29-30 0,34-29 0,0 0 0,0 1 0,1 0 0,0 0 0,0 1 0,1 0 0,0 1 0,0-1 0,0 1 0,-7 15 0,12-20 0,0-1 0,1 1 0,0 0 0,0 0 0,0-1 0,0 1 0,0 0 0,0 0 0,1-1 0,-1 1 0,1 0 0,0 0 0,0-1 0,0 1 0,0-1 0,0 1 0,0-1 0,1 1 0,-1-1 0,1 0 0,0 0 0,0 0 0,-1 0 0,1 0 0,1 0 0,-1 0 0,0-1 0,4 3 0,8 6 0,2-1 0,0 0 0,20 8 0,-22-10 0,86 45 0,27 12 0,-109-55 0,0 1 0,-1 1 0,26 20 0,-33-22 0,0-1 0,1 0 0,0-1 0,0 0 0,1 0 0,0-2 0,0 1 0,1-2 0,-1 1 0,24 4 0,-27-8-74,-1 1 0,1 0 0,-1 0 0,0 1-1,0 0 1,0 1 0,-1-1 0,8 6 0,-5-4-624,3 2-6128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F6E05E-52B5-4625-ABB7-1F4EC794EF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75677F-7635-44EC-A97C-8C3B813E389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8E4A0C-9FC3-47D7-9BCF-018793EBB2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408DECE-E51C-49DD-899F-EED93F615B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05091B3-F7D0-46C6-90DD-9AC4C473B6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17782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41A04A-F744-4531-A0B8-7034E8E65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AE94B45-1139-4BC0-AAE7-277BF8382FA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F30A07-23CD-4943-BA20-1D35A80AB6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BEA0C3-03E4-45DF-BC22-9AB996D9D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2638B20-44A6-4070-B6C9-2A2D87EAE3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0661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0BDA55A5-D5C0-4060-9405-44EDCDEA48D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C8539D7-2569-4D61-8D76-2BD534ABE71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E4A145-D699-4561-AF0F-9644CB4D31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E1B8BCE-C7BA-4FBB-9FD6-E06839CB7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018AB8-58BF-482E-B3A2-13096CF8BA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931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DAEA10-A6D9-48DF-BD68-FC96BB794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CA458B-D541-4FC6-B6E7-21BB9A383B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246532-078A-4FF5-AC58-BC8673E20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BDF99F-1EF6-4155-8721-595E9066C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AB57F-9848-49A4-8FF8-16684D3B9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5295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A9F9E6-88BB-4455-910F-3D8ACA915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27EB83-5303-43DF-8364-FDBA843C16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F273F8-B470-461B-B599-2CAD3A5BE6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1F31E25-64C7-4064-80E5-5E5CC2AEF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4B0B67-C7E5-4F7D-80DA-41CAEC4610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90879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CB4632-BB16-4575-98B7-22E9C6B221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858060-2AD2-4203-AE4F-2B5A942365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70E25F4-423E-4C9D-8CB4-C03E5F7D3F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4FFA42-72B5-4B3C-8187-28CD66668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AFB89B2-48DF-4A73-A68E-6D1ACC4BE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B3C20BC-8414-4758-AF5F-B4C25037CA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7237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1BBC04-E6E8-4AE1-AEC2-F9AA59321B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BA8245-7337-4C22-A0B1-7339FE101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2F3DDAB-98AB-42D6-8070-22029400CEC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6D89A2C-8E7B-4B25-A7D9-FFB3C6D8A0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8E2F303-5776-4BEC-8E5B-F86015AC290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B6AB277-8505-45B5-9497-CC1263F701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EC82DF99-26F8-4694-BEE9-297CC278B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9B2BF456-DB82-4FB5-A564-609B498C3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623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7F4337-BA5E-4F8D-9E7E-0419305C2A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ADA7BE4-7E09-4CD6-BEC2-8FD5660E5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25F89BE-FCCE-417A-B07E-D7285B88B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0E315-D450-4CB0-A6E0-4C64146824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57026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746059C-502F-4005-BAA2-3157BAA7C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1070C50-4DAE-4B11-908E-DE2C32839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6CAD2E-D4B5-4667-8ECD-F47E666DC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5033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D0E21-929A-4B4A-8A88-C33488814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5BF6F-5C53-4E93-B7A8-00DA3329B3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A455F1B-2E97-414D-AAD3-4BE9BB8B39E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C7E1D70-78ED-4DBD-9C3F-7AAA7D7F12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56E9B15-A247-47EB-8AF8-08E1658FFB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9AEF42-B0E6-4AB4-98BE-08D42CC2B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432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5817F5-5286-47BA-A0A6-3191D54957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0DB0E03-42C2-4E14-8ACE-0F7C58EAF8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F89A61B-847A-4938-94FC-AC9FD9FDCB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90EB467-2F8F-48B7-8ED1-12D7DBB7EA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BBAADFD-8F55-4372-AA30-CB7C1A910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0F2EFD-829B-4C94-BF6D-21418DF916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85670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74000">
              <a:schemeClr val="bg1">
                <a:lumMod val="85000"/>
              </a:schemeClr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3D6EBF7-970C-42AC-9E03-6F7282470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6A33D7-79A5-44F5-931F-F6AEA35CA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800E17-5633-4C0B-9E12-E419FED4FE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0F844C-7A6C-4488-A0D0-CF56F3AA2AF9}" type="datetimeFigureOut">
              <a:rPr lang="zh-CN" altLang="en-US" smtClean="0"/>
              <a:t>2024/6/3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BC1854-61EF-4C8C-BBBA-DB73BBD33A2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A7CB526-034D-45F3-BC76-BDFB53CA50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6DC8A0-A968-4D5D-AD9E-34936630990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39864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3" Type="http://schemas.openxmlformats.org/officeDocument/2006/relationships/image" Target="../media/image4.png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customXml" Target="../ink/ink1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5" Type="http://schemas.openxmlformats.org/officeDocument/2006/relationships/image" Target="../media/image54.png"/><Relationship Id="rId4" Type="http://schemas.openxmlformats.org/officeDocument/2006/relationships/image" Target="../media/image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4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4" Type="http://schemas.openxmlformats.org/officeDocument/2006/relationships/image" Target="../media/image6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51.png"/><Relationship Id="rId4" Type="http://schemas.openxmlformats.org/officeDocument/2006/relationships/image" Target="../media/image5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svg"/><Relationship Id="rId3" Type="http://schemas.openxmlformats.org/officeDocument/2006/relationships/image" Target="../media/image4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66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7" Type="http://schemas.openxmlformats.org/officeDocument/2006/relationships/image" Target="../media/image8.png"/><Relationship Id="rId2" Type="http://schemas.microsoft.com/office/2007/relationships/media" Target="../media/media1.mp4"/><Relationship Id="rId1" Type="http://schemas.openxmlformats.org/officeDocument/2006/relationships/tags" Target="../tags/tag1.xml"/><Relationship Id="rId6" Type="http://schemas.openxmlformats.org/officeDocument/2006/relationships/image" Target="../media/image7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svg"/><Relationship Id="rId18" Type="http://schemas.openxmlformats.org/officeDocument/2006/relationships/image" Target="../media/image23.png"/><Relationship Id="rId26" Type="http://schemas.openxmlformats.org/officeDocument/2006/relationships/image" Target="../media/image31.jpeg"/><Relationship Id="rId3" Type="http://schemas.openxmlformats.org/officeDocument/2006/relationships/image" Target="../media/image4.png"/><Relationship Id="rId21" Type="http://schemas.openxmlformats.org/officeDocument/2006/relationships/image" Target="../media/image26.svg"/><Relationship Id="rId7" Type="http://schemas.openxmlformats.org/officeDocument/2006/relationships/image" Target="../media/image12.svg"/><Relationship Id="rId12" Type="http://schemas.openxmlformats.org/officeDocument/2006/relationships/image" Target="../media/image17.png"/><Relationship Id="rId17" Type="http://schemas.openxmlformats.org/officeDocument/2006/relationships/image" Target="../media/image22.svg"/><Relationship Id="rId25" Type="http://schemas.openxmlformats.org/officeDocument/2006/relationships/image" Target="../media/image30.sv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1.png"/><Relationship Id="rId20" Type="http://schemas.openxmlformats.org/officeDocument/2006/relationships/image" Target="../media/image25.png"/><Relationship Id="rId1" Type="http://schemas.openxmlformats.org/officeDocument/2006/relationships/tags" Target="../tags/tag2.xml"/><Relationship Id="rId6" Type="http://schemas.openxmlformats.org/officeDocument/2006/relationships/image" Target="../media/image11.png"/><Relationship Id="rId11" Type="http://schemas.openxmlformats.org/officeDocument/2006/relationships/image" Target="../media/image16.svg"/><Relationship Id="rId24" Type="http://schemas.openxmlformats.org/officeDocument/2006/relationships/image" Target="../media/image29.png"/><Relationship Id="rId5" Type="http://schemas.openxmlformats.org/officeDocument/2006/relationships/image" Target="../media/image10.svg"/><Relationship Id="rId15" Type="http://schemas.openxmlformats.org/officeDocument/2006/relationships/image" Target="../media/image20.svg"/><Relationship Id="rId23" Type="http://schemas.openxmlformats.org/officeDocument/2006/relationships/image" Target="../media/image28.svg"/><Relationship Id="rId10" Type="http://schemas.openxmlformats.org/officeDocument/2006/relationships/image" Target="../media/image15.png"/><Relationship Id="rId19" Type="http://schemas.openxmlformats.org/officeDocument/2006/relationships/image" Target="../media/image24.svg"/><Relationship Id="rId4" Type="http://schemas.openxmlformats.org/officeDocument/2006/relationships/image" Target="../media/image9.png"/><Relationship Id="rId9" Type="http://schemas.openxmlformats.org/officeDocument/2006/relationships/image" Target="../media/image14.svg"/><Relationship Id="rId14" Type="http://schemas.openxmlformats.org/officeDocument/2006/relationships/image" Target="../media/image19.png"/><Relationship Id="rId22" Type="http://schemas.openxmlformats.org/officeDocument/2006/relationships/image" Target="../media/image27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7" Type="http://schemas.openxmlformats.org/officeDocument/2006/relationships/image" Target="../media/image33.png"/><Relationship Id="rId2" Type="http://schemas.microsoft.com/office/2007/relationships/media" Target="../media/media2.mp4"/><Relationship Id="rId1" Type="http://schemas.openxmlformats.org/officeDocument/2006/relationships/tags" Target="../tags/tag3.xml"/><Relationship Id="rId6" Type="http://schemas.openxmlformats.org/officeDocument/2006/relationships/image" Target="../media/image3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C85E757-F932-4A4A-A4B7-7FF1040BFE8A}"/>
              </a:ext>
            </a:extLst>
          </p:cNvPr>
          <p:cNvSpPr/>
          <p:nvPr/>
        </p:nvSpPr>
        <p:spPr>
          <a:xfrm>
            <a:off x="1" y="653140"/>
            <a:ext cx="1397726" cy="287382"/>
          </a:xfrm>
          <a:prstGeom prst="rect">
            <a:avLst/>
          </a:prstGeom>
          <a:solidFill>
            <a:srgbClr val="0E41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AE40B21-0CC1-498B-86F8-E2C8671D1AA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4764" y="774163"/>
            <a:ext cx="10368945" cy="604712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64C0B2F5-577E-4D09-AFCC-D031F88146BB}"/>
              </a:ext>
            </a:extLst>
          </p:cNvPr>
          <p:cNvSpPr/>
          <p:nvPr/>
        </p:nvSpPr>
        <p:spPr>
          <a:xfrm>
            <a:off x="3334871" y="653140"/>
            <a:ext cx="8857128" cy="287382"/>
          </a:xfrm>
          <a:prstGeom prst="rect">
            <a:avLst/>
          </a:prstGeom>
          <a:solidFill>
            <a:srgbClr val="0E419C"/>
          </a:solidFill>
          <a:ln>
            <a:solidFill>
              <a:srgbClr val="0E41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1AB0B9C-C717-4690-8AB7-603F08176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7444" y="503198"/>
            <a:ext cx="1397727" cy="602071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C99EBE5-F143-41ED-8860-D8F1EBEC311C}"/>
              </a:ext>
            </a:extLst>
          </p:cNvPr>
          <p:cNvSpPr txBox="1"/>
          <p:nvPr/>
        </p:nvSpPr>
        <p:spPr>
          <a:xfrm>
            <a:off x="4310895" y="4606509"/>
            <a:ext cx="3570208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李航成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22307130449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吴思鸿  </a:t>
            </a:r>
            <a:r>
              <a:rPr lang="en-US" altLang="zh-CN" sz="20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22307130462</a:t>
            </a:r>
          </a:p>
          <a:p>
            <a:pPr algn="ctr"/>
            <a:endParaRPr lang="en-US" altLang="zh-CN" sz="2000" dirty="0">
              <a:latin typeface="Century Gothic" panose="020B0502020202020204" pitchFamily="34" charset="0"/>
            </a:endParaRPr>
          </a:p>
          <a:p>
            <a:pPr algn="ctr"/>
            <a:r>
              <a:rPr lang="en-US" altLang="zh-CN" sz="2400" dirty="0">
                <a:latin typeface="Century Gothic" panose="020B0502020202020204" pitchFamily="34" charset="0"/>
              </a:rPr>
              <a:t>《</a:t>
            </a:r>
            <a:r>
              <a:rPr lang="zh-CN" altLang="en-US" sz="2400" dirty="0">
                <a:latin typeface="Century Gothic" panose="020B0502020202020204" pitchFamily="34" charset="0"/>
              </a:rPr>
              <a:t>移动互联网</a:t>
            </a:r>
            <a:r>
              <a:rPr lang="en-US" altLang="zh-CN" sz="2400" dirty="0">
                <a:latin typeface="Century Gothic" panose="020B0502020202020204" pitchFamily="34" charset="0"/>
              </a:rPr>
              <a:t>》</a:t>
            </a:r>
            <a:r>
              <a:rPr lang="zh-CN" altLang="en-US" sz="2400" dirty="0">
                <a:latin typeface="Century Gothic" panose="020B0502020202020204" pitchFamily="34" charset="0"/>
              </a:rPr>
              <a:t>期末讲演</a:t>
            </a:r>
            <a:endParaRPr lang="en-US" altLang="zh-CN" sz="2400" dirty="0">
              <a:latin typeface="Century Gothic" panose="020B0502020202020204" pitchFamily="34" charset="0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3156BC22-C153-41E9-A15A-94A6291D0696}"/>
              </a:ext>
            </a:extLst>
          </p:cNvPr>
          <p:cNvCxnSpPr/>
          <p:nvPr/>
        </p:nvCxnSpPr>
        <p:spPr>
          <a:xfrm>
            <a:off x="3045171" y="4408437"/>
            <a:ext cx="5601288" cy="0"/>
          </a:xfrm>
          <a:prstGeom prst="line">
            <a:avLst/>
          </a:prstGeom>
          <a:ln w="38100">
            <a:solidFill>
              <a:srgbClr val="0E419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115B9BA7-D5FC-039A-32D8-D384CE0170BD}"/>
              </a:ext>
            </a:extLst>
          </p:cNvPr>
          <p:cNvGrpSpPr/>
          <p:nvPr/>
        </p:nvGrpSpPr>
        <p:grpSpPr>
          <a:xfrm>
            <a:off x="2044974" y="1224141"/>
            <a:ext cx="6833850" cy="4251037"/>
            <a:chOff x="2044974" y="1123557"/>
            <a:chExt cx="6833850" cy="4251037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08A94BAE-8D51-49E8-9826-6427BB8E334A}"/>
                </a:ext>
              </a:extLst>
            </p:cNvPr>
            <p:cNvSpPr txBox="1"/>
            <p:nvPr/>
          </p:nvSpPr>
          <p:spPr>
            <a:xfrm>
              <a:off x="3465795" y="1435054"/>
              <a:ext cx="5413029" cy="3939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6600" b="1" i="1" spc="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freesay</a:t>
              </a:r>
              <a:r>
                <a:rPr lang="zh-CN" altLang="en-US" sz="6600" b="1" spc="6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Century Gothic" panose="020B0502020202020204" pitchFamily="34" charset="0"/>
                </a:rPr>
                <a:t>的设计开发</a:t>
              </a:r>
              <a:endParaRPr lang="en-US" altLang="zh-CN" sz="6600" b="1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pPr algn="r"/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主题：</a:t>
              </a:r>
              <a:r>
                <a:rPr lang="en-US" altLang="zh-CN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Tape+</a:t>
              </a:r>
              <a:r>
                <a:rPr lang="zh-CN" altLang="en-US" sz="2400" b="1" spc="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表白墙</a:t>
              </a:r>
              <a:endParaRPr lang="en-US" altLang="zh-CN" sz="24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  <a:p>
              <a:endParaRPr lang="en-US" altLang="zh-CN" sz="6600" b="1" spc="6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6AA8E477-CDE1-0E3F-90F0-93D8D86AE299}"/>
                </a:ext>
              </a:extLst>
            </p:cNvPr>
            <p:cNvGrpSpPr/>
            <p:nvPr/>
          </p:nvGrpSpPr>
          <p:grpSpPr>
            <a:xfrm>
              <a:off x="2044974" y="1123557"/>
              <a:ext cx="1345474" cy="1382316"/>
              <a:chOff x="5055326" y="634722"/>
              <a:chExt cx="1345474" cy="1382316"/>
            </a:xfrm>
          </p:grpSpPr>
          <p:sp>
            <p:nvSpPr>
              <p:cNvPr id="7" name="对话气泡: 椭圆形 6">
                <a:extLst>
                  <a:ext uri="{FF2B5EF4-FFF2-40B4-BE49-F238E27FC236}">
                    <a16:creationId xmlns:a16="http://schemas.microsoft.com/office/drawing/2014/main" id="{C6CEAA56-EB23-DF39-3493-3478755E0A4F}"/>
                  </a:ext>
                </a:extLst>
              </p:cNvPr>
              <p:cNvSpPr/>
              <p:nvPr/>
            </p:nvSpPr>
            <p:spPr>
              <a:xfrm>
                <a:off x="5055326" y="634722"/>
                <a:ext cx="1345474" cy="1382316"/>
              </a:xfrm>
              <a:prstGeom prst="wedgeEllipseCallout">
                <a:avLst>
                  <a:gd name="adj1" fmla="val -43163"/>
                  <a:gd name="adj2" fmla="val 5210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5B0390BD-96A3-B2EF-BF69-8FC5ECF6B1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86935" y="771882"/>
                <a:ext cx="1110191" cy="1107996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0048234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A992CCB7-EE10-F04F-CF04-5C14E9C8ED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322" y="895957"/>
            <a:ext cx="11295355" cy="391199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CC8AAFC-EB0B-DB85-15D0-CF8DA1616A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8321" y="2308996"/>
            <a:ext cx="11426544" cy="391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8377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广场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 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分享提问箱到广场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95117B2C-523A-BFBD-80C2-255BC4A075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097" y="932731"/>
            <a:ext cx="9427134" cy="361263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4A87B7-1843-E2CF-D3C1-38CC61E813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5774" y="2681068"/>
            <a:ext cx="8587487" cy="3831528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14:cNvPr>
              <p14:cNvContentPartPr/>
              <p14:nvPr/>
            </p14:nvContentPartPr>
            <p14:xfrm>
              <a:off x="5184884" y="3186870"/>
              <a:ext cx="640440" cy="71028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59DEFE5E-CDE6-7ED5-AA28-B0BB8D5C555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75884" y="3178230"/>
                <a:ext cx="658080" cy="727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14:cNvPr>
              <p14:cNvContentPartPr/>
              <p14:nvPr/>
            </p14:nvContentPartPr>
            <p14:xfrm>
              <a:off x="5144924" y="3745950"/>
              <a:ext cx="254520" cy="273240"/>
            </p14:xfrm>
          </p:contentPart>
        </mc:Choice>
        <mc:Fallback xmlns="">
          <p:pic>
            <p:nvPicPr>
              <p:cNvPr id="12" name="墨迹 11">
                <a:extLst>
                  <a:ext uri="{FF2B5EF4-FFF2-40B4-BE49-F238E27FC236}">
                    <a16:creationId xmlns:a16="http://schemas.microsoft.com/office/drawing/2014/main" id="{7232E7D6-7522-8F3B-0368-06E800FCA0F8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136284" y="3737310"/>
                <a:ext cx="272160" cy="2908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53621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B36B87CE-7E23-8DC5-EA7D-F4AD6B6EF37F}"/>
              </a:ext>
            </a:extLst>
          </p:cNvPr>
          <p:cNvGrpSpPr/>
          <p:nvPr/>
        </p:nvGrpSpPr>
        <p:grpSpPr>
          <a:xfrm>
            <a:off x="270281" y="1308879"/>
            <a:ext cx="11590665" cy="4956776"/>
            <a:chOff x="190382" y="953772"/>
            <a:chExt cx="11590665" cy="4956776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B67C7A38-8D06-6A3A-8E22-6725C31FE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0404"/>
            <a:stretch/>
          </p:blipFill>
          <p:spPr>
            <a:xfrm>
              <a:off x="190382" y="953772"/>
              <a:ext cx="6423482" cy="399741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A09A748-E579-238B-3DE2-46D6F4F50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40413" y="4211141"/>
              <a:ext cx="3452159" cy="1699407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AADB65D5-950D-E167-E1F2-DB4F4B659E8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66483" y="1463924"/>
              <a:ext cx="5714564" cy="3117035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2318593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DAC035-3DAF-AFF5-AA7F-A87A216126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8772" y="1116036"/>
            <a:ext cx="7963590" cy="358171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9359EE7-0D8E-E449-861E-2BE48EC9A2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07091" y="2569793"/>
            <a:ext cx="6027590" cy="382005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52016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提供了一些问题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9CC8566E-733D-5690-C320-B3D19EF41D43}"/>
              </a:ext>
            </a:extLst>
          </p:cNvPr>
          <p:cNvGrpSpPr/>
          <p:nvPr/>
        </p:nvGrpSpPr>
        <p:grpSpPr>
          <a:xfrm>
            <a:off x="461639" y="1017921"/>
            <a:ext cx="10946443" cy="5393841"/>
            <a:chOff x="0" y="902511"/>
            <a:chExt cx="10946443" cy="5393841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D663394E-66A1-8C38-D7DB-3D268A2156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902511"/>
              <a:ext cx="6400218" cy="4030006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A1AEF71A-4BF7-E223-2F0E-ADE82F7CA5A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711540" y="1934360"/>
              <a:ext cx="6234903" cy="4361992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F5DBABF-05FE-AAE5-AC2B-4A8C4CA509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3354" y="1149581"/>
            <a:ext cx="7475868" cy="47629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701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进入提问箱浏览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提问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69C9EBA7-D2C3-CEA1-27BA-5617C75FF4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98" y="996051"/>
            <a:ext cx="6222172" cy="382168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28C824-1AE2-5228-24E0-05239EA91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056" y="1429724"/>
            <a:ext cx="5128704" cy="318543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BA70816-D4F7-C9A6-6CFA-87E0F20E10E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907" y="1561678"/>
            <a:ext cx="6458391" cy="41110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3014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6AA244C7-F412-6CC7-AF4E-30406A249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2" y="1299873"/>
            <a:ext cx="11839195" cy="298293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9735D269-0335-5936-3A33-6675C496E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5208" y="707500"/>
            <a:ext cx="7400795" cy="57935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0014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C5FEEA0-3946-0837-27B7-1051B4AD9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87" y="1003949"/>
            <a:ext cx="12192000" cy="1476923"/>
          </a:xfrm>
          <a:prstGeom prst="rect">
            <a:avLst/>
          </a:prstGeom>
        </p:spPr>
      </p:pic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F56A37DA-50C5-BA53-752F-D299C53019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18319" y="1112571"/>
            <a:ext cx="6488100" cy="494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01619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07422FFF-7E6B-C9F8-15F5-EBF07F3136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8" y="890143"/>
            <a:ext cx="6259441" cy="482064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0824921-6B1C-225A-AEBC-99FDAD39B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61836" y="1138625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20569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回复问题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| 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双方 </a:t>
              </a:r>
              <a:r>
                <a:rPr lang="en-US" altLang="zh-CN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thread</a:t>
              </a:r>
              <a:endParaRPr lang="zh-CN" altLang="en-US" sz="2800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C6E7E40B-BA72-83DF-C80C-DBC4A5E2D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91258" y="1145164"/>
            <a:ext cx="8809483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3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E7D4FB70-6279-4DDB-A01D-0BFCFCE384B4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758937F8-684B-4CFF-92F6-13A6D38C97F5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CA4DE720-28BA-46B2-AF07-492360FA90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 descr="图片包含 户外, 树, 天空, 水&#10;&#10;已生成极高可信度的说明">
            <a:extLst>
              <a:ext uri="{FF2B5EF4-FFF2-40B4-BE49-F238E27FC236}">
                <a16:creationId xmlns:a16="http://schemas.microsoft.com/office/drawing/2014/main" id="{DBEA2A3E-5CC0-4918-AA06-5512D17FFBB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738" b="33999"/>
          <a:stretch/>
        </p:blipFill>
        <p:spPr>
          <a:xfrm>
            <a:off x="0" y="1035905"/>
            <a:ext cx="12192000" cy="254149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8EFFF46-B9C1-4482-BC38-D92C0EB33059}"/>
              </a:ext>
            </a:extLst>
          </p:cNvPr>
          <p:cNvSpPr txBox="1"/>
          <p:nvPr/>
        </p:nvSpPr>
        <p:spPr>
          <a:xfrm>
            <a:off x="94129" y="256149"/>
            <a:ext cx="28232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spc="6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CONTENTS</a:t>
            </a:r>
            <a:endParaRPr lang="zh-CN" altLang="en-US" sz="3200" spc="600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4218574-BB1D-40D3-A728-D4B6A4AE65C2}"/>
              </a:ext>
            </a:extLst>
          </p:cNvPr>
          <p:cNvGrpSpPr/>
          <p:nvPr/>
        </p:nvGrpSpPr>
        <p:grpSpPr>
          <a:xfrm>
            <a:off x="537882" y="4034118"/>
            <a:ext cx="4545106" cy="497542"/>
            <a:chOff x="537882" y="4034118"/>
            <a:chExt cx="4545106" cy="497542"/>
          </a:xfrm>
        </p:grpSpPr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2EE751EA-6EE4-4C0D-9B23-0DC85D00099F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01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7BBD8D3F-0A2B-4BD1-9D0B-E571D8D73091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项目介绍与功能总览</a:t>
              </a:r>
              <a:endParaRPr lang="en-US" altLang="zh-CN" sz="1800" b="1" dirty="0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829B2F8C-DA90-4C0F-AD7A-E840AFFE9DFA}"/>
              </a:ext>
            </a:extLst>
          </p:cNvPr>
          <p:cNvGrpSpPr/>
          <p:nvPr/>
        </p:nvGrpSpPr>
        <p:grpSpPr>
          <a:xfrm>
            <a:off x="6096000" y="4034118"/>
            <a:ext cx="4545106" cy="497542"/>
            <a:chOff x="537882" y="4034118"/>
            <a:chExt cx="4545106" cy="497542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91BAC589-D261-4F2B-B8C7-0B17B2DD8515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02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973DE563-0ACF-4929-9621-9791044B06B3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整体技术选型</a:t>
              </a:r>
              <a:endParaRPr lang="en-US" altLang="zh-CN" sz="1800" b="1"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6FDE80D-5730-436C-9F4B-ED0650DC6FD6}"/>
              </a:ext>
            </a:extLst>
          </p:cNvPr>
          <p:cNvGrpSpPr/>
          <p:nvPr/>
        </p:nvGrpSpPr>
        <p:grpSpPr>
          <a:xfrm>
            <a:off x="537882" y="5168154"/>
            <a:ext cx="4545106" cy="497542"/>
            <a:chOff x="537882" y="4034118"/>
            <a:chExt cx="4545106" cy="497542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E50C1C68-F11D-42A3-8F24-4A9E4BA03BB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03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6462FE90-F912-48AA-A008-8D43B9621E34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sz="1800" b="1" dirty="0"/>
                <a:t>功能展示与难点概述</a:t>
              </a:r>
              <a:endParaRPr lang="en-US" altLang="zh-CN" sz="1800" b="1" dirty="0"/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4B40025B-0562-4EC6-AF4B-171CCB646BB8}"/>
              </a:ext>
            </a:extLst>
          </p:cNvPr>
          <p:cNvGrpSpPr/>
          <p:nvPr/>
        </p:nvGrpSpPr>
        <p:grpSpPr>
          <a:xfrm>
            <a:off x="6096000" y="5168154"/>
            <a:ext cx="4545106" cy="497542"/>
            <a:chOff x="537882" y="4034118"/>
            <a:chExt cx="4545106" cy="497542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EB1A6373-A2A2-4952-BEA2-A6C755C33FDC}"/>
                </a:ext>
              </a:extLst>
            </p:cNvPr>
            <p:cNvSpPr/>
            <p:nvPr/>
          </p:nvSpPr>
          <p:spPr>
            <a:xfrm>
              <a:off x="537882" y="4034118"/>
              <a:ext cx="497542" cy="497542"/>
            </a:xfrm>
            <a:prstGeom prst="rect">
              <a:avLst/>
            </a:prstGeom>
            <a:solidFill>
              <a:srgbClr val="2F528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04</a:t>
              </a:r>
              <a:endParaRPr lang="zh-CN" altLang="en-US" sz="2000" dirty="0">
                <a:latin typeface="Adobe Gothic Std B" panose="020B0800000000000000" pitchFamily="34" charset="-128"/>
              </a:endParaRPr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3067DEC4-F602-4A80-A255-804093BF1DDD}"/>
                </a:ext>
              </a:extLst>
            </p:cNvPr>
            <p:cNvSpPr/>
            <p:nvPr/>
          </p:nvSpPr>
          <p:spPr>
            <a:xfrm>
              <a:off x="1035424" y="4034118"/>
              <a:ext cx="4047564" cy="497542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/>
              <a:r>
                <a:rPr lang="zh-CN" altLang="en-US" b="1" dirty="0"/>
                <a:t>分工与项目推进情况</a:t>
              </a:r>
              <a:endParaRPr lang="en-US" altLang="zh-CN" sz="18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30043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“个人墙” 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38A0661F-CED0-1366-2985-3D68FC297A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280" y="1525189"/>
            <a:ext cx="5421237" cy="357087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346307-3ABC-FB8F-1A58-FE914B06C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58" y="1277994"/>
            <a:ext cx="5562920" cy="45879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254953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个人墙分类筛选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6D10125C-9FDF-C014-97A5-5D419957BC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691" y="1282061"/>
            <a:ext cx="3726024" cy="47549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DA551D5-89E5-0AFF-5F89-B64BB41F3C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9023" y="1282062"/>
            <a:ext cx="3602431" cy="47446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596145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提问者实名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677EF99-4D2E-A7C0-7C08-3A7776FACD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9979" y="1085647"/>
            <a:ext cx="7392041" cy="4686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784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23111C34-4D89-EC40-B6DB-52F437A12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022" y="1113846"/>
            <a:ext cx="11481955" cy="5496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1178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个人主页查看、过滤帖子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C4D8DD16-5299-9894-86B8-2F3EFA0A92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575" y="1539135"/>
            <a:ext cx="11487705" cy="319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08299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公有墙帖子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79E88F1A-D877-F27C-71C6-36BDB8E8C4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310" y="1073029"/>
            <a:ext cx="8363380" cy="4711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2335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难点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3D38B729-DD9C-5689-E5A8-9EFC4B7B3ADD}"/>
              </a:ext>
            </a:extLst>
          </p:cNvPr>
          <p:cNvSpPr/>
          <p:nvPr/>
        </p:nvSpPr>
        <p:spPr bwMode="auto">
          <a:xfrm>
            <a:off x="211996" y="1077012"/>
            <a:ext cx="699768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涉及信息较多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用户信息、广场的提问箱、帖子（</a:t>
            </a:r>
            <a:r>
              <a:rPr lang="en-US" altLang="zh-CN" dirty="0"/>
              <a:t>……</a:t>
            </a:r>
            <a:r>
              <a:rPr lang="zh-CN" altLang="en-US" dirty="0"/>
              <a:t>匿名、公开</a:t>
            </a:r>
            <a:r>
              <a:rPr lang="en-US" altLang="zh-CN" dirty="0"/>
              <a:t>……</a:t>
            </a:r>
            <a:r>
              <a:rPr lang="zh-CN" altLang="en-US" dirty="0"/>
              <a:t>）、标签、</a:t>
            </a:r>
            <a:r>
              <a:rPr lang="en-US" altLang="zh-CN" dirty="0"/>
              <a:t>thread</a:t>
            </a:r>
            <a:r>
              <a:rPr lang="zh-CN" altLang="en-US" dirty="0"/>
              <a:t>、聊天</a:t>
            </a:r>
            <a:r>
              <a:rPr lang="en-US" altLang="zh-CN" dirty="0"/>
              <a:t>……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后端存储信息较多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请求接口较多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前端组件多，且数据流传递和逻辑也较多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实施思考量、注意点较多</a:t>
            </a: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1DABA4D-DF4D-DA73-DA78-A08E8AF66B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193"/>
          <a:stretch/>
        </p:blipFill>
        <p:spPr>
          <a:xfrm>
            <a:off x="7059531" y="1162971"/>
            <a:ext cx="4672943" cy="24591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7EFA211-0F2B-A2BC-6DFE-7620C1EC39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0427" y="4185462"/>
            <a:ext cx="9781545" cy="2464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1184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难点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3D38B729-DD9C-5689-E5A8-9EFC4B7B3ADD}"/>
              </a:ext>
            </a:extLst>
          </p:cNvPr>
          <p:cNvSpPr/>
          <p:nvPr/>
        </p:nvSpPr>
        <p:spPr bwMode="auto">
          <a:xfrm>
            <a:off x="211996" y="1077012"/>
            <a:ext cx="5570690" cy="544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涉及信息较多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zh-CN" altLang="en-US" dirty="0"/>
              <a:t>用户信息、广场的提问箱、帖子（</a:t>
            </a:r>
            <a:r>
              <a:rPr lang="en-US" altLang="zh-CN" dirty="0"/>
              <a:t>……</a:t>
            </a:r>
            <a:r>
              <a:rPr lang="zh-CN" altLang="en-US" dirty="0"/>
              <a:t>匿名、公开</a:t>
            </a:r>
            <a:r>
              <a:rPr lang="en-US" altLang="zh-CN" dirty="0"/>
              <a:t>……</a:t>
            </a:r>
            <a:r>
              <a:rPr lang="zh-CN" altLang="en-US" dirty="0"/>
              <a:t>）、标签、</a:t>
            </a:r>
            <a:r>
              <a:rPr lang="en-US" altLang="zh-CN" dirty="0"/>
              <a:t>thread</a:t>
            </a:r>
            <a:r>
              <a:rPr lang="zh-CN" altLang="en-US" dirty="0"/>
              <a:t>、聊天</a:t>
            </a:r>
            <a:r>
              <a:rPr lang="en-US" altLang="zh-CN" dirty="0"/>
              <a:t>……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后端存储信息较多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请求接口较多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+mj-lt"/>
              <a:buAutoNum type="arabicPeriod"/>
            </a:pPr>
            <a:r>
              <a:rPr lang="zh-CN" altLang="en-US" sz="2000" b="1" dirty="0">
                <a:solidFill>
                  <a:srgbClr val="002060"/>
                </a:solidFill>
              </a:rPr>
              <a:t>前端组件多，且数据流传递和逻辑也较多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002060"/>
                </a:solidFill>
              </a:rPr>
              <a:t>实施思考量、注意点较多</a:t>
            </a:r>
            <a:endParaRPr lang="en-US" altLang="zh-CN" dirty="0">
              <a:solidFill>
                <a:srgbClr val="002060"/>
              </a:solidFill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2000" b="1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thread </a:t>
            </a:r>
            <a:r>
              <a:rPr lang="zh-CN" altLang="en-US" sz="2000" b="1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给前、后端增加的难度</a:t>
            </a:r>
            <a:endParaRPr lang="en-US" altLang="zh-CN" sz="2000" b="1" dirty="0">
              <a:solidFill>
                <a:srgbClr val="002060"/>
              </a:solidFill>
              <a:latin typeface="等线"/>
              <a:ea typeface="等线" panose="02010600030101010101" pitchFamily="2" charset="-122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002060"/>
                </a:solidFill>
                <a:latin typeface="等线"/>
                <a:ea typeface="等线" panose="02010600030101010101" pitchFamily="2" charset="-122"/>
              </a:rPr>
              <a:t>后端：存储的逻辑结构是链式存储，查询不是“一句话”</a:t>
            </a:r>
            <a:endParaRPr lang="en-US" altLang="zh-CN" dirty="0">
              <a:solidFill>
                <a:srgbClr val="002060"/>
              </a:solidFill>
              <a:latin typeface="等线"/>
              <a:ea typeface="等线" panose="02010600030101010101" pitchFamily="2" charset="-122"/>
            </a:endParaRPr>
          </a:p>
          <a:p>
            <a:pPr marL="800089" lvl="1" indent="-342900" defTabSz="9144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前端：增加数据和逻辑</a:t>
            </a:r>
            <a:endParaRPr kumimoji="0" lang="en-US" altLang="zh-CN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dirty="0">
              <a:solidFill>
                <a:srgbClr val="0020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1229E21-F01E-EAB8-C443-40275F4F3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5597" y="816469"/>
            <a:ext cx="6794040" cy="522506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BE6D52D-A4B9-4FA6-0CF0-88EB9FCFAE8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4158" t="3837" r="3545" b="14681"/>
          <a:stretch/>
        </p:blipFill>
        <p:spPr>
          <a:xfrm>
            <a:off x="1869982" y="332913"/>
            <a:ext cx="6671229" cy="4073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23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04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分工与项目推进情况</a:t>
            </a:r>
          </a:p>
        </p:txBody>
      </p:sp>
    </p:spTree>
    <p:extLst>
      <p:ext uri="{BB962C8B-B14F-4D97-AF65-F5344CB8AC3E}">
        <p14:creationId xmlns:p14="http://schemas.microsoft.com/office/powerpoint/2010/main" val="7590803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分工情况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AA920FC7-322D-8729-11F9-92990B95629B}"/>
              </a:ext>
            </a:extLst>
          </p:cNvPr>
          <p:cNvSpPr/>
          <p:nvPr/>
        </p:nvSpPr>
        <p:spPr bwMode="auto">
          <a:xfrm>
            <a:off x="531591" y="854473"/>
            <a:ext cx="9846404" cy="58126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李航成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前端设计和实现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</a:pPr>
            <a:r>
              <a:rPr lang="en-US" altLang="zh-CN" sz="2000" dirty="0">
                <a:solidFill>
                  <a:srgbClr val="002060"/>
                </a:solidFill>
              </a:rPr>
              <a:t>		</a:t>
            </a:r>
            <a:r>
              <a:rPr lang="zh-CN" altLang="en-US" sz="2000" dirty="0">
                <a:solidFill>
                  <a:srgbClr val="002060"/>
                </a:solidFill>
              </a:rPr>
              <a:t>（本项目的特点：前端码量偏大）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zh-CN" altLang="en-US" sz="2000" b="1" dirty="0">
                <a:solidFill>
                  <a:srgbClr val="7030A0"/>
                </a:solidFill>
              </a:rPr>
              <a:t>吴思鸿</a:t>
            </a: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后端设计与实现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</a:rPr>
              <a:t>Element Plus </a:t>
            </a:r>
            <a:r>
              <a:rPr lang="zh-CN" altLang="en-US" sz="2000" dirty="0">
                <a:solidFill>
                  <a:srgbClr val="002060"/>
                </a:solidFill>
              </a:rPr>
              <a:t>组件调研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收集“常见问题”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及时填充各表格的信息，以便展示和调试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及时测试前端功能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800089" lvl="1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2060"/>
                </a:solidFill>
              </a:rPr>
              <a:t>不断交流、讨论</a:t>
            </a:r>
            <a:endParaRPr lang="en-US" altLang="zh-CN" sz="2000" dirty="0">
              <a:solidFill>
                <a:srgbClr val="002060"/>
              </a:solidFill>
            </a:endParaRPr>
          </a:p>
          <a:p>
            <a:pPr marL="342900" indent="-342900">
              <a:lnSpc>
                <a:spcPct val="150000"/>
              </a:lnSpc>
              <a:spcBef>
                <a:spcPct val="0"/>
              </a:spcBef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>
              <a:solidFill>
                <a:srgbClr val="002060"/>
              </a:solidFill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468E3B9-0376-63FD-DAFB-0662641301FB}"/>
              </a:ext>
            </a:extLst>
          </p:cNvPr>
          <p:cNvGrpSpPr/>
          <p:nvPr/>
        </p:nvGrpSpPr>
        <p:grpSpPr>
          <a:xfrm>
            <a:off x="7828992" y="1096990"/>
            <a:ext cx="3261524" cy="4915415"/>
            <a:chOff x="7254608" y="1093336"/>
            <a:chExt cx="3055885" cy="4671328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C0F78821-B3C5-3502-1E04-37ABFFD42A3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54608" y="1093336"/>
              <a:ext cx="3055885" cy="3825572"/>
            </a:xfrm>
            <a:prstGeom prst="rect">
              <a:avLst/>
            </a:prstGeom>
          </p:spPr>
        </p:pic>
        <p:pic>
          <p:nvPicPr>
            <p:cNvPr id="8" name="图形 7">
              <a:extLst>
                <a:ext uri="{FF2B5EF4-FFF2-40B4-BE49-F238E27FC236}">
                  <a16:creationId xmlns:a16="http://schemas.microsoft.com/office/drawing/2014/main" id="{2D670EF6-3C9E-55F0-6636-19ECADD85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672140" y="5159044"/>
              <a:ext cx="605620" cy="605620"/>
            </a:xfrm>
            <a:prstGeom prst="rect">
              <a:avLst/>
            </a:prstGeom>
          </p:spPr>
        </p:pic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582517E9-37AC-0286-EC14-3B4D2C116B1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053813" y="5159044"/>
              <a:ext cx="605620" cy="6056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95046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01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项目介绍与功能总览</a:t>
            </a:r>
          </a:p>
        </p:txBody>
      </p:sp>
    </p:spTree>
    <p:extLst>
      <p:ext uri="{BB962C8B-B14F-4D97-AF65-F5344CB8AC3E}">
        <p14:creationId xmlns:p14="http://schemas.microsoft.com/office/powerpoint/2010/main" val="17609073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5CD49C92-6265-7558-AF61-3EB437BD50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5510" y="1047564"/>
            <a:ext cx="5811784" cy="51748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7E355B5-A280-124D-1247-CD2437744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379" y="5365370"/>
            <a:ext cx="6060181" cy="781688"/>
          </a:xfrm>
          <a:prstGeom prst="rect">
            <a:avLst/>
          </a:prstGeom>
        </p:spPr>
      </p:pic>
      <p:sp>
        <p:nvSpPr>
          <p:cNvPr id="9" name="ïSliḋe">
            <a:extLst>
              <a:ext uri="{FF2B5EF4-FFF2-40B4-BE49-F238E27FC236}">
                <a16:creationId xmlns:a16="http://schemas.microsoft.com/office/drawing/2014/main" id="{F58D0093-B08F-C3AD-E44A-2C65429ABF78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81705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项目推进情况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17" name="图片 16">
            <a:extLst>
              <a:ext uri="{FF2B5EF4-FFF2-40B4-BE49-F238E27FC236}">
                <a16:creationId xmlns:a16="http://schemas.microsoft.com/office/drawing/2014/main" id="{65CD6326-19F4-2EEA-7D1A-FF2972C606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857" y="5284100"/>
            <a:ext cx="6457950" cy="847725"/>
          </a:xfrm>
          <a:prstGeom prst="rect">
            <a:avLst/>
          </a:prstGeom>
        </p:spPr>
      </p:pic>
      <p:sp>
        <p:nvSpPr>
          <p:cNvPr id="18" name="ïSliḋe">
            <a:extLst>
              <a:ext uri="{FF2B5EF4-FFF2-40B4-BE49-F238E27FC236}">
                <a16:creationId xmlns:a16="http://schemas.microsoft.com/office/drawing/2014/main" id="{CD83F2DF-EF34-792A-9AAB-6699D95DB2EF}"/>
              </a:ext>
            </a:extLst>
          </p:cNvPr>
          <p:cNvSpPr/>
          <p:nvPr/>
        </p:nvSpPr>
        <p:spPr bwMode="auto">
          <a:xfrm>
            <a:off x="1201311" y="1273206"/>
            <a:ext cx="4844379" cy="44738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协作开发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400" dirty="0">
                <a:solidFill>
                  <a:srgbClr val="002060"/>
                </a:solidFill>
              </a:rPr>
              <a:t>循序渐进</a:t>
            </a: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dirty="0">
              <a:solidFill>
                <a:srgbClr val="002060"/>
              </a:solidFill>
            </a:endParaRPr>
          </a:p>
          <a:p>
            <a:pPr>
              <a:lnSpc>
                <a:spcPct val="150000"/>
              </a:lnSpc>
              <a:spcBef>
                <a:spcPct val="0"/>
              </a:spcBef>
            </a:pPr>
            <a:r>
              <a:rPr lang="en-US" altLang="zh-CN" sz="2400" dirty="0">
                <a:solidFill>
                  <a:srgbClr val="002060"/>
                </a:solidFill>
              </a:rPr>
              <a:t> 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sz="2400" i="1" dirty="0">
                <a:solidFill>
                  <a:srgbClr val="FF0000"/>
                </a:solidFill>
              </a:rPr>
              <a:t>Keep learning…</a:t>
            </a:r>
          </a:p>
          <a:p>
            <a:pPr marL="457200" indent="-457200">
              <a:lnSpc>
                <a:spcPct val="15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400" b="1" dirty="0">
              <a:solidFill>
                <a:srgbClr val="00206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4E6FDEE-5A1E-BBE8-783E-F00FB34F8F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306" y="283121"/>
            <a:ext cx="4752816" cy="6117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27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8" y="3294529"/>
            <a:ext cx="5895192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Thanks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35469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Overview</a:t>
              </a:r>
              <a:endPara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25AC778-ED97-F9EC-54DE-E54A261B003B}"/>
              </a:ext>
            </a:extLst>
          </p:cNvPr>
          <p:cNvGrpSpPr/>
          <p:nvPr/>
        </p:nvGrpSpPr>
        <p:grpSpPr>
          <a:xfrm>
            <a:off x="25817" y="882049"/>
            <a:ext cx="5026363" cy="2284268"/>
            <a:chOff x="570104" y="914707"/>
            <a:chExt cx="5026363" cy="2284268"/>
          </a:xfrm>
        </p:grpSpPr>
        <p:sp>
          <p:nvSpPr>
            <p:cNvPr id="5" name="î$ḷîḍè">
              <a:extLst>
                <a:ext uri="{FF2B5EF4-FFF2-40B4-BE49-F238E27FC236}">
                  <a16:creationId xmlns:a16="http://schemas.microsoft.com/office/drawing/2014/main" id="{A459E4B1-696A-D533-E06C-5280B2A9F509}"/>
                </a:ext>
              </a:extLst>
            </p:cNvPr>
            <p:cNvSpPr/>
            <p:nvPr/>
          </p:nvSpPr>
          <p:spPr>
            <a:xfrm>
              <a:off x="570104" y="1558504"/>
              <a:ext cx="4586311" cy="164047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square" lIns="90000" anchor="t" anchorCtr="0">
              <a:normAutofit/>
            </a:bodyPr>
            <a:lstStyle/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u="sng" dirty="0">
                  <a:solidFill>
                    <a:srgbClr val="0070C0"/>
                  </a:solidFill>
                </a:rPr>
                <a:t>https://github.com/lkdhy/freesay</a:t>
              </a:r>
            </a:p>
            <a:p>
              <a:pPr>
                <a:lnSpc>
                  <a:spcPct val="150000"/>
                </a:lnSpc>
                <a:spcBef>
                  <a:spcPct val="0"/>
                </a:spcBef>
              </a:pPr>
              <a:r>
                <a:rPr lang="en-US" altLang="zh-CN" sz="1400" b="1" i="1" dirty="0" err="1"/>
                <a:t>Freesay</a:t>
              </a:r>
              <a:r>
                <a:rPr lang="en-US" altLang="zh-CN" sz="1400" b="1" i="1" dirty="0"/>
                <a:t> is where you can chat and share freely.</a:t>
              </a:r>
              <a:endParaRPr lang="en-US" altLang="zh-CN" sz="1400" dirty="0"/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en-US" altLang="zh-CN" sz="1600" dirty="0" err="1">
                  <a:solidFill>
                    <a:srgbClr val="002060"/>
                  </a:solidFill>
                </a:rPr>
                <a:t>freesay</a:t>
              </a:r>
              <a:r>
                <a:rPr lang="en-US" altLang="zh-CN" sz="1600" dirty="0">
                  <a:solidFill>
                    <a:srgbClr val="002060"/>
                  </a:solidFill>
                </a:rPr>
                <a:t> </a:t>
              </a:r>
              <a:r>
                <a:rPr lang="zh-CN" altLang="en-US" sz="1600" dirty="0">
                  <a:solidFill>
                    <a:srgbClr val="002060"/>
                  </a:solidFill>
                </a:rPr>
                <a:t>是基于提问箱的社交网站</a:t>
              </a:r>
              <a:endParaRPr lang="en-US" altLang="zh-CN" sz="1600" dirty="0">
                <a:solidFill>
                  <a:srgbClr val="002060"/>
                </a:solidFill>
              </a:endParaRPr>
            </a:p>
            <a:p>
              <a:pPr algn="ctr">
                <a:lnSpc>
                  <a:spcPts val="2200"/>
                </a:lnSpc>
                <a:spcBef>
                  <a:spcPct val="0"/>
                </a:spcBef>
              </a:pPr>
              <a:r>
                <a:rPr lang="zh-CN" altLang="en-US" sz="1600" dirty="0">
                  <a:solidFill>
                    <a:srgbClr val="002060"/>
                  </a:solidFill>
                </a:rPr>
                <a:t>支持每个人的 “私有墙” 与“公有墙”</a:t>
              </a:r>
              <a:endParaRPr lang="en-US" altLang="zh-CN" sz="1600" dirty="0">
                <a:solidFill>
                  <a:srgbClr val="002060"/>
                </a:solidFill>
              </a:endParaRPr>
            </a:p>
          </p:txBody>
        </p:sp>
        <p:sp>
          <p:nvSpPr>
            <p:cNvPr id="6" name="íšľídê">
              <a:extLst>
                <a:ext uri="{FF2B5EF4-FFF2-40B4-BE49-F238E27FC236}">
                  <a16:creationId xmlns:a16="http://schemas.microsoft.com/office/drawing/2014/main" id="{C2BD5CFE-3987-972B-54CC-282620F27075}"/>
                </a:ext>
              </a:extLst>
            </p:cNvPr>
            <p:cNvSpPr txBox="1"/>
            <p:nvPr/>
          </p:nvSpPr>
          <p:spPr bwMode="auto">
            <a:xfrm>
              <a:off x="687280" y="996604"/>
              <a:ext cx="4586311" cy="629801"/>
            </a:xfrm>
            <a:prstGeom prst="rect">
              <a:avLst/>
            </a:prstGeom>
            <a:no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90000" tIns="46800" rIns="90000" bIns="46800">
              <a:normAutofit lnSpcReduction="10000"/>
            </a:bodyPr>
            <a:lstStyle>
              <a:defPPr>
                <a:defRPr lang="zh-CN"/>
              </a:defPPr>
              <a:lvl1pPr marL="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18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377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566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754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5943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131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320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509" algn="l" defTabSz="914377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zh-CN" sz="3600" b="1" dirty="0">
                  <a:solidFill>
                    <a:srgbClr val="7030A0"/>
                  </a:solidFill>
                </a:rPr>
                <a:t>    </a:t>
              </a:r>
              <a:r>
                <a:rPr lang="en-US" altLang="zh-CN" sz="3600" b="1" dirty="0" err="1">
                  <a:solidFill>
                    <a:srgbClr val="7030A0"/>
                  </a:solidFill>
                </a:rPr>
                <a:t>freesay</a:t>
              </a:r>
              <a:endParaRPr lang="en-US" altLang="zh-CN" sz="2800" b="1" dirty="0">
                <a:solidFill>
                  <a:srgbClr val="7030A0"/>
                </a:solidFill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3001F61-38E0-E59F-8BFD-4961175953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27221" b="4688"/>
            <a:stretch/>
          </p:blipFill>
          <p:spPr>
            <a:xfrm>
              <a:off x="3605794" y="914707"/>
              <a:ext cx="1659980" cy="1110036"/>
            </a:xfrm>
            <a:prstGeom prst="roundRect">
              <a:avLst>
                <a:gd name="adj" fmla="val 1643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71EF502-38E2-3D7C-BC2D-48B2F003F281}"/>
                </a:ext>
              </a:extLst>
            </p:cNvPr>
            <p:cNvCxnSpPr>
              <a:cxnSpLocks/>
            </p:cNvCxnSpPr>
            <p:nvPr/>
          </p:nvCxnSpPr>
          <p:spPr>
            <a:xfrm>
              <a:off x="668200" y="2228358"/>
              <a:ext cx="4928267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  <a:headEnd type="none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欢迎页_录屏">
            <a:hlinkClick r:id="" action="ppaction://media"/>
            <a:extLst>
              <a:ext uri="{FF2B5EF4-FFF2-40B4-BE49-F238E27FC236}">
                <a16:creationId xmlns:a16="http://schemas.microsoft.com/office/drawing/2014/main" id="{14E365D2-F3D1-710F-6DF9-55B6F39AA0A1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458889" y="1582976"/>
            <a:ext cx="7504506" cy="4221284"/>
          </a:xfrm>
          <a:prstGeom prst="rect">
            <a:avLst/>
          </a:prstGeom>
        </p:spPr>
      </p:pic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459066EA-6B31-958B-57A0-6B951E299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8422925"/>
              </p:ext>
            </p:extLst>
          </p:nvPr>
        </p:nvGraphicFramePr>
        <p:xfrm>
          <a:off x="123913" y="2829256"/>
          <a:ext cx="4225618" cy="373694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2809">
                  <a:extLst>
                    <a:ext uri="{9D8B030D-6E8A-4147-A177-3AD203B41FA5}">
                      <a16:colId xmlns:a16="http://schemas.microsoft.com/office/drawing/2014/main" val="3149090046"/>
                    </a:ext>
                  </a:extLst>
                </a:gridCol>
                <a:gridCol w="2112809">
                  <a:extLst>
                    <a:ext uri="{9D8B030D-6E8A-4147-A177-3AD203B41FA5}">
                      <a16:colId xmlns:a16="http://schemas.microsoft.com/office/drawing/2014/main" val="4239713845"/>
                    </a:ext>
                  </a:extLst>
                </a:gridCol>
              </a:tblGrid>
              <a:tr h="34374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基本功能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dirty="0"/>
                        <a:t>创新功能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2456404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注册、登录✔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提问界面，提供问题给予“灵感” 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5318837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编辑并分享提问箱✔</a:t>
                      </a:r>
                      <a:endParaRPr lang="en-US" altLang="zh-CN" sz="14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提问时标记上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，在帖子上显示✔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8960267"/>
                  </a:ext>
                </a:extLst>
              </a:tr>
              <a:tr h="53194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进入提问箱（“个人墙”）浏览与提问✔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个人墙的</a:t>
                      </a:r>
                      <a:r>
                        <a:rPr lang="en-US" altLang="zh-CN" sz="1400" dirty="0"/>
                        <a:t>tag</a:t>
                      </a:r>
                      <a:r>
                        <a:rPr lang="zh-CN" altLang="en-US" sz="1400" dirty="0"/>
                        <a:t>分类搜索✔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79040832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回复问题，支持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3929926"/>
                  </a:ext>
                </a:extLst>
              </a:tr>
              <a:tr h="50098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匿名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实名、公开</a:t>
                      </a:r>
                      <a:r>
                        <a:rPr lang="en-US" altLang="zh-CN" sz="1400" dirty="0"/>
                        <a:t>/</a:t>
                      </a:r>
                      <a:r>
                        <a:rPr lang="zh-CN" altLang="en-US" sz="1400" dirty="0"/>
                        <a:t>私密✔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61020400"/>
                  </a:ext>
                </a:extLst>
              </a:tr>
              <a:tr h="48696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每日表白墙（“公有墙”），支持</a:t>
                      </a:r>
                      <a:r>
                        <a:rPr lang="en-US" altLang="zh-CN" sz="1400" dirty="0"/>
                        <a:t>thread</a:t>
                      </a:r>
                      <a:r>
                        <a:rPr lang="zh-CN" altLang="en-US" sz="1400" dirty="0"/>
                        <a:t>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9538562"/>
                  </a:ext>
                </a:extLst>
              </a:tr>
              <a:tr h="28645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/>
                        <a:t>私信聊天✔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617247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572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56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02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整体技术选型</a:t>
            </a:r>
          </a:p>
        </p:txBody>
      </p:sp>
    </p:spTree>
    <p:extLst>
      <p:ext uri="{BB962C8B-B14F-4D97-AF65-F5344CB8AC3E}">
        <p14:creationId xmlns:p14="http://schemas.microsoft.com/office/powerpoint/2010/main" val="6482603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/>
                  <a:ea typeface="等线" panose="02010600030101010101" pitchFamily="2" charset="-122"/>
                  <a:cs typeface="+mn-cs"/>
                </a:rPr>
                <a:t>整体</a:t>
              </a:r>
              <a:r>
                <a:rPr lang="zh-CN" altLang="en-US" sz="2800" dirty="0">
                  <a:solidFill>
                    <a:prstClr val="white"/>
                  </a:solidFill>
                  <a:latin typeface="等线"/>
                  <a:ea typeface="等线" panose="02010600030101010101" pitchFamily="2" charset="-122"/>
                </a:rPr>
                <a:t>技术选型</a:t>
              </a:r>
              <a:endParaRPr lang="zh-CN" altLang="en-US" dirty="0"/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F263D102-354B-6F36-808F-A94A6B8B6341}"/>
              </a:ext>
            </a:extLst>
          </p:cNvPr>
          <p:cNvGrpSpPr/>
          <p:nvPr/>
        </p:nvGrpSpPr>
        <p:grpSpPr>
          <a:xfrm>
            <a:off x="1443210" y="1503213"/>
            <a:ext cx="9248429" cy="4093226"/>
            <a:chOff x="1443210" y="1503213"/>
            <a:chExt cx="9248429" cy="409322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C999ABC0-11E7-ED7B-1C2D-39DD22D281FB}"/>
                </a:ext>
              </a:extLst>
            </p:cNvPr>
            <p:cNvGrpSpPr/>
            <p:nvPr/>
          </p:nvGrpSpPr>
          <p:grpSpPr>
            <a:xfrm>
              <a:off x="1443210" y="1503213"/>
              <a:ext cx="9248429" cy="4093226"/>
              <a:chOff x="580184" y="1255563"/>
              <a:chExt cx="9248429" cy="4093226"/>
            </a:xfrm>
          </p:grpSpPr>
          <p:grpSp>
            <p:nvGrpSpPr>
              <p:cNvPr id="43" name="组合 42">
                <a:extLst>
                  <a:ext uri="{FF2B5EF4-FFF2-40B4-BE49-F238E27FC236}">
                    <a16:creationId xmlns:a16="http://schemas.microsoft.com/office/drawing/2014/main" id="{8E5460AC-ACE6-87C4-078D-5E59E0B2FCB4}"/>
                  </a:ext>
                </a:extLst>
              </p:cNvPr>
              <p:cNvGrpSpPr/>
              <p:nvPr/>
            </p:nvGrpSpPr>
            <p:grpSpPr>
              <a:xfrm>
                <a:off x="580184" y="1255563"/>
                <a:ext cx="9248429" cy="2493755"/>
                <a:chOff x="580184" y="1255563"/>
                <a:chExt cx="9248429" cy="2493755"/>
              </a:xfrm>
            </p:grpSpPr>
            <p:grpSp>
              <p:nvGrpSpPr>
                <p:cNvPr id="41" name="组合 40">
                  <a:extLst>
                    <a:ext uri="{FF2B5EF4-FFF2-40B4-BE49-F238E27FC236}">
                      <a16:creationId xmlns:a16="http://schemas.microsoft.com/office/drawing/2014/main" id="{A86A3CA4-DF2C-4D56-2265-D57F50A3DC07}"/>
                    </a:ext>
                  </a:extLst>
                </p:cNvPr>
                <p:cNvGrpSpPr/>
                <p:nvPr/>
              </p:nvGrpSpPr>
              <p:grpSpPr>
                <a:xfrm>
                  <a:off x="6459663" y="1255563"/>
                  <a:ext cx="3368950" cy="2493755"/>
                  <a:chOff x="6459663" y="1255563"/>
                  <a:chExt cx="3368950" cy="2493755"/>
                </a:xfrm>
              </p:grpSpPr>
              <p:pic>
                <p:nvPicPr>
                  <p:cNvPr id="18" name="图形 17">
                    <a:extLst>
                      <a:ext uri="{FF2B5EF4-FFF2-40B4-BE49-F238E27FC236}">
                        <a16:creationId xmlns:a16="http://schemas.microsoft.com/office/drawing/2014/main" id="{4D0E0753-1C97-5E80-F96C-8B1312EE06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149981" y="2692010"/>
                    <a:ext cx="1548201" cy="1057308"/>
                  </a:xfrm>
                  <a:prstGeom prst="rect">
                    <a:avLst/>
                  </a:prstGeom>
                </p:spPr>
              </p:pic>
              <p:pic>
                <p:nvPicPr>
                  <p:cNvPr id="22" name="图形 21">
                    <a:extLst>
                      <a:ext uri="{FF2B5EF4-FFF2-40B4-BE49-F238E27FC236}">
                        <a16:creationId xmlns:a16="http://schemas.microsoft.com/office/drawing/2014/main" id="{9CF45420-1B5F-13FA-EE05-A2E9260FF5D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733902" y="1338181"/>
                    <a:ext cx="2094711" cy="730183"/>
                  </a:xfrm>
                  <a:prstGeom prst="rect">
                    <a:avLst/>
                  </a:prstGeom>
                </p:spPr>
              </p:pic>
              <p:pic>
                <p:nvPicPr>
                  <p:cNvPr id="32" name="图形 31">
                    <a:extLst>
                      <a:ext uri="{FF2B5EF4-FFF2-40B4-BE49-F238E27FC236}">
                        <a16:creationId xmlns:a16="http://schemas.microsoft.com/office/drawing/2014/main" id="{1DE2D3D7-9D4C-ED2B-294C-BD3FAB8A37D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59663" y="1255563"/>
                    <a:ext cx="890035" cy="89733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40" name="组合 39">
                  <a:extLst>
                    <a:ext uri="{FF2B5EF4-FFF2-40B4-BE49-F238E27FC236}">
                      <a16:creationId xmlns:a16="http://schemas.microsoft.com/office/drawing/2014/main" id="{DE18BFBA-D38A-469D-96A6-4F5C83BC83A1}"/>
                    </a:ext>
                  </a:extLst>
                </p:cNvPr>
                <p:cNvGrpSpPr/>
                <p:nvPr/>
              </p:nvGrpSpPr>
              <p:grpSpPr>
                <a:xfrm>
                  <a:off x="580184" y="1306380"/>
                  <a:ext cx="4387649" cy="2386784"/>
                  <a:chOff x="580184" y="1306380"/>
                  <a:chExt cx="4387649" cy="2386784"/>
                </a:xfrm>
              </p:grpSpPr>
              <p:pic>
                <p:nvPicPr>
                  <p:cNvPr id="6" name="图形 5">
                    <a:extLst>
                      <a:ext uri="{FF2B5EF4-FFF2-40B4-BE49-F238E27FC236}">
                        <a16:creationId xmlns:a16="http://schemas.microsoft.com/office/drawing/2014/main" id="{748D0612-83DB-7EDC-0C11-0397398B970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40365" y="1306380"/>
                    <a:ext cx="983004" cy="847142"/>
                  </a:xfrm>
                  <a:prstGeom prst="rect">
                    <a:avLst/>
                  </a:prstGeom>
                </p:spPr>
              </p:pic>
              <p:grpSp>
                <p:nvGrpSpPr>
                  <p:cNvPr id="39" name="组合 38">
                    <a:extLst>
                      <a:ext uri="{FF2B5EF4-FFF2-40B4-BE49-F238E27FC236}">
                        <a16:creationId xmlns:a16="http://schemas.microsoft.com/office/drawing/2014/main" id="{8D5CAEE5-F17F-C26B-EFFC-E2ED6B8BD034}"/>
                      </a:ext>
                    </a:extLst>
                  </p:cNvPr>
                  <p:cNvGrpSpPr/>
                  <p:nvPr/>
                </p:nvGrpSpPr>
                <p:grpSpPr>
                  <a:xfrm>
                    <a:off x="580184" y="2685608"/>
                    <a:ext cx="1703365" cy="1007556"/>
                    <a:chOff x="277154" y="2627431"/>
                    <a:chExt cx="1703365" cy="1007556"/>
                  </a:xfrm>
                </p:grpSpPr>
                <p:pic>
                  <p:nvPicPr>
                    <p:cNvPr id="8" name="图形 7">
                      <a:extLst>
                        <a:ext uri="{FF2B5EF4-FFF2-40B4-BE49-F238E27FC236}">
                          <a16:creationId xmlns:a16="http://schemas.microsoft.com/office/drawing/2014/main" id="{933B0038-8190-C2C0-EE5D-09FA94C2D21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2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3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1229342" y="2837073"/>
                      <a:ext cx="751177" cy="650829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0" name="图形 9">
                      <a:extLst>
                        <a:ext uri="{FF2B5EF4-FFF2-40B4-BE49-F238E27FC236}">
                          <a16:creationId xmlns:a16="http://schemas.microsoft.com/office/drawing/2014/main" id="{536D4F18-0DE3-A22C-58F2-11364B73BDD0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14">
                      <a:extLst>
                        <a:ext uri="{28A0092B-C50C-407E-A947-70E740481C1C}">
                          <a14:useLocalDpi xmlns:a14="http://schemas.microsoft.com/office/drawing/2010/main" val="0"/>
                        </a:ext>
                        <a:ext uri="{96DAC541-7B7A-43D3-8B79-37D633B846F1}">
                          <asvg:svgBlip xmlns:asvg="http://schemas.microsoft.com/office/drawing/2016/SVG/main" r:embed="rId15"/>
                        </a:ext>
                      </a:extLst>
                    </a:blip>
                    <a:stretch>
                      <a:fillRect/>
                    </a:stretch>
                  </p:blipFill>
                  <p:spPr>
                    <a:xfrm>
                      <a:off x="277154" y="2627431"/>
                      <a:ext cx="673816" cy="1007556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24" name="图形 23">
                    <a:extLst>
                      <a:ext uri="{FF2B5EF4-FFF2-40B4-BE49-F238E27FC236}">
                        <a16:creationId xmlns:a16="http://schemas.microsoft.com/office/drawing/2014/main" id="{E576EF0B-07FE-D786-BF09-54DDFA4FBEF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7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3464818" y="1307009"/>
                    <a:ext cx="845884" cy="845884"/>
                  </a:xfrm>
                  <a:prstGeom prst="rect">
                    <a:avLst/>
                  </a:prstGeom>
                </p:spPr>
              </p:pic>
              <p:pic>
                <p:nvPicPr>
                  <p:cNvPr id="34" name="图形 33">
                    <a:extLst>
                      <a:ext uri="{FF2B5EF4-FFF2-40B4-BE49-F238E27FC236}">
                        <a16:creationId xmlns:a16="http://schemas.microsoft.com/office/drawing/2014/main" id="{B2E99072-A3F6-2898-99BD-F6536CFE3F6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19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2807687" y="2896464"/>
                    <a:ext cx="2160146" cy="5330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45" name="组合 44">
                <a:extLst>
                  <a:ext uri="{FF2B5EF4-FFF2-40B4-BE49-F238E27FC236}">
                    <a16:creationId xmlns:a16="http://schemas.microsoft.com/office/drawing/2014/main" id="{21BAEB2D-90B6-174E-471D-EBBE4EBA8992}"/>
                  </a:ext>
                </a:extLst>
              </p:cNvPr>
              <p:cNvGrpSpPr/>
              <p:nvPr/>
            </p:nvGrpSpPr>
            <p:grpSpPr>
              <a:xfrm>
                <a:off x="2225244" y="4602944"/>
                <a:ext cx="6472938" cy="745845"/>
                <a:chOff x="2258292" y="4699790"/>
                <a:chExt cx="6472938" cy="745845"/>
              </a:xfrm>
            </p:grpSpPr>
            <p:grpSp>
              <p:nvGrpSpPr>
                <p:cNvPr id="42" name="组合 41">
                  <a:extLst>
                    <a:ext uri="{FF2B5EF4-FFF2-40B4-BE49-F238E27FC236}">
                      <a16:creationId xmlns:a16="http://schemas.microsoft.com/office/drawing/2014/main" id="{09A56F9F-BB63-734F-BAFA-936BE4F6B183}"/>
                    </a:ext>
                  </a:extLst>
                </p:cNvPr>
                <p:cNvGrpSpPr/>
                <p:nvPr/>
              </p:nvGrpSpPr>
              <p:grpSpPr>
                <a:xfrm>
                  <a:off x="4363463" y="4699790"/>
                  <a:ext cx="2263545" cy="738949"/>
                  <a:chOff x="4617977" y="4416047"/>
                  <a:chExt cx="2263545" cy="738949"/>
                </a:xfrm>
              </p:grpSpPr>
              <p:pic>
                <p:nvPicPr>
                  <p:cNvPr id="12" name="图形 11">
                    <a:extLst>
                      <a:ext uri="{FF2B5EF4-FFF2-40B4-BE49-F238E27FC236}">
                        <a16:creationId xmlns:a16="http://schemas.microsoft.com/office/drawing/2014/main" id="{91556501-1754-01BF-D753-1F669F2DF0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0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1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4617977" y="4416996"/>
                    <a:ext cx="738000" cy="738000"/>
                  </a:xfrm>
                  <a:prstGeom prst="rect">
                    <a:avLst/>
                  </a:prstGeom>
                </p:spPr>
              </p:pic>
              <p:pic>
                <p:nvPicPr>
                  <p:cNvPr id="14" name="图形 13">
                    <a:extLst>
                      <a:ext uri="{FF2B5EF4-FFF2-40B4-BE49-F238E27FC236}">
                        <a16:creationId xmlns:a16="http://schemas.microsoft.com/office/drawing/2014/main" id="{D90AC7EA-A904-6816-A366-754FC7FEBA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2">
                    <a:extLst>
                      <a:ext uri="{28A0092B-C50C-407E-A947-70E740481C1C}">
                        <a14:useLocalDpi xmlns:a14="http://schemas.microsoft.com/office/drawing/2010/main" val="0"/>
                      </a:ext>
                      <a:ext uri="{96DAC541-7B7A-43D3-8B79-37D633B846F1}">
                        <asvg:svgBlip xmlns:asvg="http://schemas.microsoft.com/office/drawing/2016/SVG/main" r:embed="rId2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143522" y="4416047"/>
                    <a:ext cx="738000" cy="7380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20" name="图形 19">
                  <a:extLst>
                    <a:ext uri="{FF2B5EF4-FFF2-40B4-BE49-F238E27FC236}">
                      <a16:creationId xmlns:a16="http://schemas.microsoft.com/office/drawing/2014/main" id="{83B55CA0-B40D-08F0-7AA2-6F5A76EADA6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4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2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993230" y="4707635"/>
                  <a:ext cx="738000" cy="738000"/>
                </a:xfrm>
                <a:prstGeom prst="rect">
                  <a:avLst/>
                </a:prstGeom>
              </p:spPr>
            </p:pic>
            <p:pic>
              <p:nvPicPr>
                <p:cNvPr id="38" name="图片 37">
                  <a:extLst>
                    <a:ext uri="{FF2B5EF4-FFF2-40B4-BE49-F238E27FC236}">
                      <a16:creationId xmlns:a16="http://schemas.microsoft.com/office/drawing/2014/main" id="{EF9BAD02-4358-A68C-8185-289CAB794F2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258292" y="4706686"/>
                  <a:ext cx="738949" cy="738949"/>
                </a:xfrm>
                <a:prstGeom prst="rect">
                  <a:avLst/>
                </a:prstGeom>
              </p:spPr>
            </p:pic>
          </p:grp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6CCEC73-B64A-9557-8A46-F93E28E3A7D3}"/>
                </a:ext>
              </a:extLst>
            </p:cNvPr>
            <p:cNvSpPr txBox="1"/>
            <p:nvPr/>
          </p:nvSpPr>
          <p:spPr>
            <a:xfrm>
              <a:off x="2440248" y="2452359"/>
              <a:ext cx="246093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Vue.js    +    TypeScript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5B38457F-BFCC-9B71-9CF5-36B6C7FDB759}"/>
                </a:ext>
              </a:extLst>
            </p:cNvPr>
            <p:cNvSpPr txBox="1"/>
            <p:nvPr/>
          </p:nvSpPr>
          <p:spPr>
            <a:xfrm>
              <a:off x="1475416" y="3971745"/>
              <a:ext cx="65594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solidFill>
                    <a:srgbClr val="7030A0"/>
                  </a:solidFill>
                </a:rPr>
                <a:t>Pinia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599EBF74-AAAC-495C-EA87-E6CB640B7BFA}"/>
                </a:ext>
              </a:extLst>
            </p:cNvPr>
            <p:cNvSpPr txBox="1"/>
            <p:nvPr/>
          </p:nvSpPr>
          <p:spPr>
            <a:xfrm>
              <a:off x="2137820" y="3969590"/>
              <a:ext cx="129715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Vue Router</a:t>
              </a:r>
              <a:endParaRPr lang="zh-CN" altLang="en-US" dirty="0">
                <a:solidFill>
                  <a:srgbClr val="7030A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485AA5D-4A96-4ED2-E1AC-3CABF9379CD0}"/>
                </a:ext>
              </a:extLst>
            </p:cNvPr>
            <p:cNvSpPr txBox="1"/>
            <p:nvPr/>
          </p:nvSpPr>
          <p:spPr>
            <a:xfrm>
              <a:off x="3650965" y="3969590"/>
              <a:ext cx="21996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>
                  <a:solidFill>
                    <a:srgbClr val="7030A0"/>
                  </a:solidFill>
                </a:rPr>
                <a:t>Element Plus </a:t>
              </a:r>
              <a:r>
                <a:rPr lang="zh-CN" altLang="en-US" dirty="0">
                  <a:solidFill>
                    <a:srgbClr val="7030A0"/>
                  </a:solidFill>
                </a:rPr>
                <a:t>组件库</a:t>
              </a:r>
            </a:p>
          </p:txBody>
        </p:sp>
      </p:grpSp>
      <p:sp>
        <p:nvSpPr>
          <p:cNvPr id="80" name="文本框 79">
            <a:extLst>
              <a:ext uri="{FF2B5EF4-FFF2-40B4-BE49-F238E27FC236}">
                <a16:creationId xmlns:a16="http://schemas.microsoft.com/office/drawing/2014/main" id="{C35A8EEC-DC40-FD9E-B05F-80E8B6FF5649}"/>
              </a:ext>
            </a:extLst>
          </p:cNvPr>
          <p:cNvSpPr txBox="1"/>
          <p:nvPr/>
        </p:nvSpPr>
        <p:spPr>
          <a:xfrm>
            <a:off x="7413974" y="2452359"/>
            <a:ext cx="27462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Python Web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框架 </a:t>
            </a:r>
            <a:r>
              <a:rPr lang="en-US" altLang="zh-CN" dirty="0" err="1">
                <a:solidFill>
                  <a:schemeClr val="accent6">
                    <a:lumMod val="50000"/>
                  </a:schemeClr>
                </a:solidFill>
              </a:rPr>
              <a:t>django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 </a:t>
            </a:r>
            <a:endParaRPr lang="zh-CN" altLang="en-US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82" name="箭头: 上下 81">
            <a:extLst>
              <a:ext uri="{FF2B5EF4-FFF2-40B4-BE49-F238E27FC236}">
                <a16:creationId xmlns:a16="http://schemas.microsoft.com/office/drawing/2014/main" id="{25BCC426-AD89-1F56-184C-31545FD44252}"/>
              </a:ext>
            </a:extLst>
          </p:cNvPr>
          <p:cNvSpPr/>
          <p:nvPr/>
        </p:nvSpPr>
        <p:spPr>
          <a:xfrm rot="1472272">
            <a:off x="9944424" y="2440753"/>
            <a:ext cx="205579" cy="1223936"/>
          </a:xfrm>
          <a:prstGeom prst="upDownArrow">
            <a:avLst>
              <a:gd name="adj1" fmla="val 39328"/>
              <a:gd name="adj2" fmla="val 90261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文本框 82">
            <a:extLst>
              <a:ext uri="{FF2B5EF4-FFF2-40B4-BE49-F238E27FC236}">
                <a16:creationId xmlns:a16="http://schemas.microsoft.com/office/drawing/2014/main" id="{BC00198F-FFBB-F6F6-4C51-40F51B64B039}"/>
              </a:ext>
            </a:extLst>
          </p:cNvPr>
          <p:cNvSpPr txBox="1"/>
          <p:nvPr/>
        </p:nvSpPr>
        <p:spPr>
          <a:xfrm>
            <a:off x="7532596" y="3969590"/>
            <a:ext cx="2509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MySQL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数据库管理系统</a:t>
            </a:r>
          </a:p>
        </p:txBody>
      </p:sp>
      <p:sp>
        <p:nvSpPr>
          <p:cNvPr id="5" name="思想气泡: 云 4">
            <a:extLst>
              <a:ext uri="{FF2B5EF4-FFF2-40B4-BE49-F238E27FC236}">
                <a16:creationId xmlns:a16="http://schemas.microsoft.com/office/drawing/2014/main" id="{28020EDA-236D-127D-C299-A6949A13D4F9}"/>
              </a:ext>
            </a:extLst>
          </p:cNvPr>
          <p:cNvSpPr/>
          <p:nvPr/>
        </p:nvSpPr>
        <p:spPr>
          <a:xfrm rot="21126532">
            <a:off x="78724" y="4652053"/>
            <a:ext cx="2385443" cy="1140059"/>
          </a:xfrm>
          <a:prstGeom prst="cloudCallout">
            <a:avLst>
              <a:gd name="adj1" fmla="val 29824"/>
              <a:gd name="adj2" fmla="val -73522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（状态管理）当前登录用户用户名、邮箱、头像、个性签名</a:t>
            </a:r>
            <a:r>
              <a:rPr lang="en-US" altLang="zh-CN" sz="1400" dirty="0"/>
              <a:t>……</a:t>
            </a:r>
          </a:p>
        </p:txBody>
      </p:sp>
      <p:sp>
        <p:nvSpPr>
          <p:cNvPr id="11" name="思想气泡: 云 10">
            <a:extLst>
              <a:ext uri="{FF2B5EF4-FFF2-40B4-BE49-F238E27FC236}">
                <a16:creationId xmlns:a16="http://schemas.microsoft.com/office/drawing/2014/main" id="{EEACEB80-4A02-BC89-2D57-0F85DF8A4756}"/>
              </a:ext>
            </a:extLst>
          </p:cNvPr>
          <p:cNvSpPr/>
          <p:nvPr/>
        </p:nvSpPr>
        <p:spPr>
          <a:xfrm rot="603493">
            <a:off x="5274381" y="1743356"/>
            <a:ext cx="1979928" cy="1216386"/>
          </a:xfrm>
          <a:prstGeom prst="cloudCallout">
            <a:avLst>
              <a:gd name="adj1" fmla="val -26465"/>
              <a:gd name="adj2" fmla="val 83313"/>
            </a:avLst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尽量调研和使用，不“重复造轮子”</a:t>
            </a:r>
            <a:endParaRPr lang="en-US" altLang="zh-CN" sz="1400" dirty="0"/>
          </a:p>
        </p:txBody>
      </p:sp>
    </p:spTree>
    <p:extLst>
      <p:ext uri="{BB962C8B-B14F-4D97-AF65-F5344CB8AC3E}">
        <p14:creationId xmlns:p14="http://schemas.microsoft.com/office/powerpoint/2010/main" val="144501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片包含 户外, 建筑物, 围栏, 砖形&#10;&#10;已生成极高可信度的说明">
            <a:extLst>
              <a:ext uri="{FF2B5EF4-FFF2-40B4-BE49-F238E27FC236}">
                <a16:creationId xmlns:a16="http://schemas.microsoft.com/office/drawing/2014/main" id="{AF9CFBCA-4180-4032-9B9B-58C7466E9F4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6282" b="16461"/>
          <a:stretch/>
        </p:blipFill>
        <p:spPr>
          <a:xfrm>
            <a:off x="0" y="-1"/>
            <a:ext cx="12192000" cy="627186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129C6537-8974-402F-95E8-6D8AC16E187F}"/>
              </a:ext>
            </a:extLst>
          </p:cNvPr>
          <p:cNvSpPr/>
          <p:nvPr/>
        </p:nvSpPr>
        <p:spPr>
          <a:xfrm>
            <a:off x="0" y="4437529"/>
            <a:ext cx="12192000" cy="2420471"/>
          </a:xfrm>
          <a:prstGeom prst="rect">
            <a:avLst/>
          </a:prstGeom>
          <a:solidFill>
            <a:srgbClr val="0E419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41CA6A-6C26-4353-8984-22E9FE970A4B}"/>
              </a:ext>
            </a:extLst>
          </p:cNvPr>
          <p:cNvSpPr/>
          <p:nvPr/>
        </p:nvSpPr>
        <p:spPr>
          <a:xfrm>
            <a:off x="322729" y="3294529"/>
            <a:ext cx="3025589" cy="2003612"/>
          </a:xfrm>
          <a:prstGeom prst="rect">
            <a:avLst/>
          </a:prstGeom>
          <a:solidFill>
            <a:schemeClr val="bg1">
              <a:lumMod val="7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r>
              <a:rPr lang="en-US" altLang="zh-CN" sz="11500" i="1" spc="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03</a:t>
            </a:r>
            <a:endParaRPr lang="zh-CN" altLang="en-US" sz="11500" i="1" spc="600" dirty="0">
              <a:latin typeface="Adobe Gothic Std B" panose="020B0800000000000000" pitchFamily="34" charset="-128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D36A478-9F86-472C-A1E8-10880EBDED0B}"/>
              </a:ext>
            </a:extLst>
          </p:cNvPr>
          <p:cNvSpPr txBox="1"/>
          <p:nvPr/>
        </p:nvSpPr>
        <p:spPr>
          <a:xfrm>
            <a:off x="322729" y="5469108"/>
            <a:ext cx="8347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</a:rPr>
              <a:t>功能展示与难点概述</a:t>
            </a:r>
          </a:p>
        </p:txBody>
      </p:sp>
    </p:spTree>
    <p:extLst>
      <p:ext uri="{BB962C8B-B14F-4D97-AF65-F5344CB8AC3E}">
        <p14:creationId xmlns:p14="http://schemas.microsoft.com/office/powerpoint/2010/main" val="25323427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注册、登录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pic>
        <p:nvPicPr>
          <p:cNvPr id="6" name="注册和登录_录屏">
            <a:hlinkClick r:id="" action="ppaction://media"/>
            <a:extLst>
              <a:ext uri="{FF2B5EF4-FFF2-40B4-BE49-F238E27FC236}">
                <a16:creationId xmlns:a16="http://schemas.microsoft.com/office/drawing/2014/main" id="{A5A774FE-8D6C-7C69-9ED9-5D93B75D80C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91060" y="984541"/>
            <a:ext cx="10009880" cy="56305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6A277C5-BDE6-E1D9-D6A4-EFC86207FB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5079" y="1732901"/>
            <a:ext cx="11641842" cy="474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2663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af738c60-f0de-49fa-98b5-0eaa980fdd6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2E7F167F-9A2B-4C11-9E6C-6BE50A112358}"/>
              </a:ext>
            </a:extLst>
          </p:cNvPr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0" y="2485227"/>
            <a:ext cx="12192000" cy="4372773"/>
            <a:chOff x="0" y="2485227"/>
            <a:chExt cx="12192000" cy="4372773"/>
          </a:xfrm>
        </p:grpSpPr>
        <p:grpSp>
          <p:nvGrpSpPr>
            <p:cNvPr id="3" name="îşľiďê">
              <a:extLst>
                <a:ext uri="{FF2B5EF4-FFF2-40B4-BE49-F238E27FC236}">
                  <a16:creationId xmlns:a16="http://schemas.microsoft.com/office/drawing/2014/main" id="{0E22CFCB-73C2-43CC-B6FC-E8427F3F7425}"/>
                </a:ext>
              </a:extLst>
            </p:cNvPr>
            <p:cNvGrpSpPr/>
            <p:nvPr/>
          </p:nvGrpSpPr>
          <p:grpSpPr>
            <a:xfrm>
              <a:off x="7159518" y="2485227"/>
              <a:ext cx="2914163" cy="306114"/>
              <a:chOff x="7159518" y="2485227"/>
              <a:chExt cx="2914163" cy="306114"/>
            </a:xfrm>
          </p:grpSpPr>
          <p:sp>
            <p:nvSpPr>
              <p:cNvPr id="15" name="iṣľïḋé">
                <a:extLst>
                  <a:ext uri="{FF2B5EF4-FFF2-40B4-BE49-F238E27FC236}">
                    <a16:creationId xmlns:a16="http://schemas.microsoft.com/office/drawing/2014/main" id="{F8A49850-1349-49EF-A0EC-6AF715DD66E3}"/>
                  </a:ext>
                </a:extLst>
              </p:cNvPr>
              <p:cNvSpPr/>
              <p:nvPr/>
            </p:nvSpPr>
            <p:spPr>
              <a:xfrm>
                <a:off x="9883501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16" name="ï$ľïḍé">
                <a:extLst>
                  <a:ext uri="{FF2B5EF4-FFF2-40B4-BE49-F238E27FC236}">
                    <a16:creationId xmlns:a16="http://schemas.microsoft.com/office/drawing/2014/main" id="{187E58A9-A88D-4DA8-9E92-8145C72F5FF1}"/>
                  </a:ext>
                </a:extLst>
              </p:cNvPr>
              <p:cNvSpPr/>
              <p:nvPr/>
            </p:nvSpPr>
            <p:spPr>
              <a:xfrm>
                <a:off x="9300914" y="2485227"/>
                <a:ext cx="190179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5" name="îṧ1íďè">
                <a:extLst>
                  <a:ext uri="{FF2B5EF4-FFF2-40B4-BE49-F238E27FC236}">
                    <a16:creationId xmlns:a16="http://schemas.microsoft.com/office/drawing/2014/main" id="{06F33B82-51C1-4499-BD76-8C17CF5AA341}"/>
                  </a:ext>
                </a:extLst>
              </p:cNvPr>
              <p:cNvSpPr/>
              <p:nvPr/>
            </p:nvSpPr>
            <p:spPr>
              <a:xfrm>
                <a:off x="7733902" y="2485227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  <p:sp>
            <p:nvSpPr>
              <p:cNvPr id="26" name="íslîḓe">
                <a:extLst>
                  <a:ext uri="{FF2B5EF4-FFF2-40B4-BE49-F238E27FC236}">
                    <a16:creationId xmlns:a16="http://schemas.microsoft.com/office/drawing/2014/main" id="{708DE463-D66D-4A27-919B-FA5CEDBC1318}"/>
                  </a:ext>
                </a:extLst>
              </p:cNvPr>
              <p:cNvSpPr/>
              <p:nvPr/>
            </p:nvSpPr>
            <p:spPr>
              <a:xfrm>
                <a:off x="7159518" y="2706775"/>
                <a:ext cx="190180" cy="8456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846" y="0"/>
                    </a:moveTo>
                    <a:lnTo>
                      <a:pt x="18754" y="0"/>
                    </a:lnTo>
                    <a:cubicBezTo>
                      <a:pt x="19162" y="0"/>
                      <a:pt x="19470" y="0"/>
                      <a:pt x="19730" y="39"/>
                    </a:cubicBezTo>
                    <a:cubicBezTo>
                      <a:pt x="19991" y="78"/>
                      <a:pt x="20204" y="157"/>
                      <a:pt x="20424" y="314"/>
                    </a:cubicBezTo>
                    <a:cubicBezTo>
                      <a:pt x="20665" y="511"/>
                      <a:pt x="20880" y="822"/>
                      <a:pt x="21057" y="1220"/>
                    </a:cubicBezTo>
                    <a:cubicBezTo>
                      <a:pt x="21234" y="1618"/>
                      <a:pt x="21373" y="2102"/>
                      <a:pt x="21461" y="2644"/>
                    </a:cubicBezTo>
                    <a:cubicBezTo>
                      <a:pt x="21530" y="3138"/>
                      <a:pt x="21565" y="3619"/>
                      <a:pt x="21583" y="4208"/>
                    </a:cubicBezTo>
                    <a:cubicBezTo>
                      <a:pt x="21600" y="4798"/>
                      <a:pt x="21600" y="5496"/>
                      <a:pt x="21600" y="6428"/>
                    </a:cubicBezTo>
                    <a:lnTo>
                      <a:pt x="21600" y="15201"/>
                    </a:lnTo>
                    <a:cubicBezTo>
                      <a:pt x="21600" y="16118"/>
                      <a:pt x="21600" y="16809"/>
                      <a:pt x="21583" y="17395"/>
                    </a:cubicBezTo>
                    <a:cubicBezTo>
                      <a:pt x="21565" y="17981"/>
                      <a:pt x="21530" y="18462"/>
                      <a:pt x="21461" y="18956"/>
                    </a:cubicBezTo>
                    <a:cubicBezTo>
                      <a:pt x="21373" y="19498"/>
                      <a:pt x="21234" y="19982"/>
                      <a:pt x="21057" y="20380"/>
                    </a:cubicBezTo>
                    <a:cubicBezTo>
                      <a:pt x="20880" y="20778"/>
                      <a:pt x="20665" y="21089"/>
                      <a:pt x="20424" y="21286"/>
                    </a:cubicBezTo>
                    <a:cubicBezTo>
                      <a:pt x="20204" y="21443"/>
                      <a:pt x="19991" y="21522"/>
                      <a:pt x="19729" y="21561"/>
                    </a:cubicBezTo>
                    <a:cubicBezTo>
                      <a:pt x="19467" y="21600"/>
                      <a:pt x="19156" y="21600"/>
                      <a:pt x="18742" y="21600"/>
                    </a:cubicBezTo>
                    <a:lnTo>
                      <a:pt x="2846" y="21600"/>
                    </a:lnTo>
                    <a:cubicBezTo>
                      <a:pt x="2438" y="21600"/>
                      <a:pt x="2130" y="21600"/>
                      <a:pt x="1870" y="21561"/>
                    </a:cubicBezTo>
                    <a:cubicBezTo>
                      <a:pt x="1609" y="21522"/>
                      <a:pt x="1396" y="21443"/>
                      <a:pt x="1176" y="21286"/>
                    </a:cubicBezTo>
                    <a:cubicBezTo>
                      <a:pt x="935" y="21089"/>
                      <a:pt x="720" y="20778"/>
                      <a:pt x="543" y="20380"/>
                    </a:cubicBezTo>
                    <a:cubicBezTo>
                      <a:pt x="366" y="19982"/>
                      <a:pt x="227" y="19498"/>
                      <a:pt x="139" y="18956"/>
                    </a:cubicBezTo>
                    <a:cubicBezTo>
                      <a:pt x="70" y="18462"/>
                      <a:pt x="35" y="17981"/>
                      <a:pt x="17" y="17392"/>
                    </a:cubicBezTo>
                    <a:cubicBezTo>
                      <a:pt x="0" y="16802"/>
                      <a:pt x="0" y="16104"/>
                      <a:pt x="0" y="15172"/>
                    </a:cubicBezTo>
                    <a:lnTo>
                      <a:pt x="0" y="6399"/>
                    </a:lnTo>
                    <a:cubicBezTo>
                      <a:pt x="0" y="5482"/>
                      <a:pt x="0" y="4791"/>
                      <a:pt x="17" y="4205"/>
                    </a:cubicBezTo>
                    <a:cubicBezTo>
                      <a:pt x="35" y="3619"/>
                      <a:pt x="70" y="3138"/>
                      <a:pt x="139" y="2644"/>
                    </a:cubicBezTo>
                    <a:cubicBezTo>
                      <a:pt x="227" y="2102"/>
                      <a:pt x="366" y="1618"/>
                      <a:pt x="543" y="1220"/>
                    </a:cubicBezTo>
                    <a:cubicBezTo>
                      <a:pt x="720" y="822"/>
                      <a:pt x="935" y="511"/>
                      <a:pt x="1176" y="314"/>
                    </a:cubicBezTo>
                    <a:cubicBezTo>
                      <a:pt x="1396" y="157"/>
                      <a:pt x="1609" y="78"/>
                      <a:pt x="1871" y="39"/>
                    </a:cubicBezTo>
                    <a:cubicBezTo>
                      <a:pt x="2133" y="0"/>
                      <a:pt x="2444" y="0"/>
                      <a:pt x="2858" y="0"/>
                    </a:cubicBezTo>
                    <a:lnTo>
                      <a:pt x="2846" y="0"/>
                    </a:lnTo>
                    <a:close/>
                  </a:path>
                </a:pathLst>
              </a:custGeom>
              <a:solidFill>
                <a:srgbClr val="E8E7EA"/>
              </a:solidFill>
              <a:ln w="12700">
                <a:miter lim="400000"/>
              </a:ln>
            </p:spPr>
            <p:txBody>
              <a:bodyPr lIns="71437" tIns="71437" rIns="71437" bIns="71437" anchor="ctr"/>
              <a:lstStyle/>
              <a:p>
                <a:pPr algn="ctr">
                  <a:defRPr sz="3200" cap="none">
                    <a:solidFill>
                      <a:srgbClr val="FFFFFF"/>
                    </a:solidFill>
                  </a:defRPr>
                </a:pPr>
                <a:endParaRPr/>
              </a:p>
            </p:txBody>
          </p:sp>
        </p:grpSp>
        <p:sp>
          <p:nvSpPr>
            <p:cNvPr id="4" name="ïṣļíḍé">
              <a:extLst>
                <a:ext uri="{FF2B5EF4-FFF2-40B4-BE49-F238E27FC236}">
                  <a16:creationId xmlns:a16="http://schemas.microsoft.com/office/drawing/2014/main" id="{F1333C3C-61D7-4248-8FA8-D66A2356FD8E}"/>
                </a:ext>
              </a:extLst>
            </p:cNvPr>
            <p:cNvSpPr/>
            <p:nvPr/>
          </p:nvSpPr>
          <p:spPr>
            <a:xfrm>
              <a:off x="0" y="4932518"/>
              <a:ext cx="12192000" cy="19254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765" extrusionOk="0">
                  <a:moveTo>
                    <a:pt x="21600" y="19633"/>
                  </a:moveTo>
                  <a:lnTo>
                    <a:pt x="21600" y="4678"/>
                  </a:lnTo>
                  <a:cubicBezTo>
                    <a:pt x="21519" y="5200"/>
                    <a:pt x="21450" y="5778"/>
                    <a:pt x="21394" y="6397"/>
                  </a:cubicBezTo>
                  <a:cubicBezTo>
                    <a:pt x="21326" y="7134"/>
                    <a:pt x="21278" y="7922"/>
                    <a:pt x="21250" y="8739"/>
                  </a:cubicBezTo>
                  <a:cubicBezTo>
                    <a:pt x="20732" y="6146"/>
                    <a:pt x="20024" y="5226"/>
                    <a:pt x="19365" y="6289"/>
                  </a:cubicBezTo>
                  <a:cubicBezTo>
                    <a:pt x="18691" y="7375"/>
                    <a:pt x="18159" y="10379"/>
                    <a:pt x="17955" y="14256"/>
                  </a:cubicBezTo>
                  <a:cubicBezTo>
                    <a:pt x="17634" y="12696"/>
                    <a:pt x="17199" y="12181"/>
                    <a:pt x="16798" y="12887"/>
                  </a:cubicBezTo>
                  <a:cubicBezTo>
                    <a:pt x="16407" y="13575"/>
                    <a:pt x="16100" y="15338"/>
                    <a:pt x="15978" y="17597"/>
                  </a:cubicBezTo>
                  <a:cubicBezTo>
                    <a:pt x="15803" y="16521"/>
                    <a:pt x="15571" y="15813"/>
                    <a:pt x="15318" y="15584"/>
                  </a:cubicBezTo>
                  <a:cubicBezTo>
                    <a:pt x="15024" y="15317"/>
                    <a:pt x="14722" y="15720"/>
                    <a:pt x="14477" y="16708"/>
                  </a:cubicBezTo>
                  <a:cubicBezTo>
                    <a:pt x="14291" y="14758"/>
                    <a:pt x="14004" y="13198"/>
                    <a:pt x="13655" y="12253"/>
                  </a:cubicBezTo>
                  <a:cubicBezTo>
                    <a:pt x="13039" y="10580"/>
                    <a:pt x="12315" y="10968"/>
                    <a:pt x="11762" y="13266"/>
                  </a:cubicBezTo>
                  <a:cubicBezTo>
                    <a:pt x="11578" y="11890"/>
                    <a:pt x="11312" y="10963"/>
                    <a:pt x="11015" y="10670"/>
                  </a:cubicBezTo>
                  <a:cubicBezTo>
                    <a:pt x="10742" y="10401"/>
                    <a:pt x="10462" y="10688"/>
                    <a:pt x="10221" y="11483"/>
                  </a:cubicBezTo>
                  <a:cubicBezTo>
                    <a:pt x="10170" y="7291"/>
                    <a:pt x="9751" y="3546"/>
                    <a:pt x="9112" y="1556"/>
                  </a:cubicBezTo>
                  <a:cubicBezTo>
                    <a:pt x="8023" y="-1835"/>
                    <a:pt x="6666" y="498"/>
                    <a:pt x="6072" y="6781"/>
                  </a:cubicBezTo>
                  <a:cubicBezTo>
                    <a:pt x="5812" y="5146"/>
                    <a:pt x="5436" y="4296"/>
                    <a:pt x="5053" y="4477"/>
                  </a:cubicBezTo>
                  <a:cubicBezTo>
                    <a:pt x="4640" y="4672"/>
                    <a:pt x="4271" y="6034"/>
                    <a:pt x="4065" y="8117"/>
                  </a:cubicBezTo>
                  <a:cubicBezTo>
                    <a:pt x="3794" y="6709"/>
                    <a:pt x="3446" y="5902"/>
                    <a:pt x="3082" y="5841"/>
                  </a:cubicBezTo>
                  <a:cubicBezTo>
                    <a:pt x="2707" y="5778"/>
                    <a:pt x="2342" y="6506"/>
                    <a:pt x="2053" y="7890"/>
                  </a:cubicBezTo>
                  <a:cubicBezTo>
                    <a:pt x="1856" y="5787"/>
                    <a:pt x="1565" y="4032"/>
                    <a:pt x="1210" y="2809"/>
                  </a:cubicBezTo>
                  <a:cubicBezTo>
                    <a:pt x="848" y="1560"/>
                    <a:pt x="433" y="914"/>
                    <a:pt x="11" y="942"/>
                  </a:cubicBezTo>
                  <a:lnTo>
                    <a:pt x="0" y="19765"/>
                  </a:lnTo>
                  <a:lnTo>
                    <a:pt x="21600" y="19633"/>
                  </a:lnTo>
                  <a:close/>
                </a:path>
              </a:pathLst>
            </a:custGeom>
            <a:solidFill>
              <a:schemeClr val="tx2">
                <a:lumMod val="20000"/>
                <a:lumOff val="80000"/>
              </a:schemeClr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algn="ctr">
                <a:defRPr sz="3200" cap="none">
                  <a:solidFill>
                    <a:srgbClr val="000000"/>
                  </a:solidFill>
                </a:defRPr>
              </a:pPr>
              <a:endParaRPr/>
            </a:p>
          </p:txBody>
        </p:sp>
      </p:grp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51D7FCE4-A16E-437B-9788-7F68F9306A42}"/>
              </a:ext>
            </a:extLst>
          </p:cNvPr>
          <p:cNvGrpSpPr/>
          <p:nvPr/>
        </p:nvGrpSpPr>
        <p:grpSpPr>
          <a:xfrm>
            <a:off x="0" y="147919"/>
            <a:ext cx="10188388" cy="733347"/>
            <a:chOff x="1026459" y="557573"/>
            <a:chExt cx="10188388" cy="733347"/>
          </a:xfrm>
        </p:grpSpPr>
        <p:sp>
          <p:nvSpPr>
            <p:cNvPr id="105" name="矩形 104">
              <a:extLst>
                <a:ext uri="{FF2B5EF4-FFF2-40B4-BE49-F238E27FC236}">
                  <a16:creationId xmlns:a16="http://schemas.microsoft.com/office/drawing/2014/main" id="{BEAC7F58-CDC0-436C-952A-9E9D1987F876}"/>
                </a:ext>
              </a:extLst>
            </p:cNvPr>
            <p:cNvSpPr/>
            <p:nvPr/>
          </p:nvSpPr>
          <p:spPr>
            <a:xfrm>
              <a:off x="1026459" y="557573"/>
              <a:ext cx="10188388" cy="733346"/>
            </a:xfrm>
            <a:prstGeom prst="rect">
              <a:avLst/>
            </a:prstGeom>
            <a:solidFill>
              <a:srgbClr val="0E41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800" dirty="0"/>
                <a:t>重要界面</a:t>
              </a:r>
            </a:p>
          </p:txBody>
        </p:sp>
        <p:pic>
          <p:nvPicPr>
            <p:cNvPr id="106" name="图片 105" descr="图片包含 户外, 标牌&#10;&#10;已生成极高可信度的说明">
              <a:extLst>
                <a:ext uri="{FF2B5EF4-FFF2-40B4-BE49-F238E27FC236}">
                  <a16:creationId xmlns:a16="http://schemas.microsoft.com/office/drawing/2014/main" id="{1B9667F0-F8C0-4F7D-92E7-64261E2A2B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55" t="15329" b="5033"/>
            <a:stretch/>
          </p:blipFill>
          <p:spPr>
            <a:xfrm>
              <a:off x="1026459" y="557574"/>
              <a:ext cx="748553" cy="733346"/>
            </a:xfrm>
            <a:prstGeom prst="rect">
              <a:avLst/>
            </a:prstGeom>
          </p:spPr>
        </p:pic>
      </p:grpSp>
      <p:sp>
        <p:nvSpPr>
          <p:cNvPr id="5" name="ïSliḋe">
            <a:extLst>
              <a:ext uri="{FF2B5EF4-FFF2-40B4-BE49-F238E27FC236}">
                <a16:creationId xmlns:a16="http://schemas.microsoft.com/office/drawing/2014/main" id="{FBE1B57C-1873-895D-67CE-3A8B29D58096}"/>
              </a:ext>
            </a:extLst>
          </p:cNvPr>
          <p:cNvSpPr/>
          <p:nvPr/>
        </p:nvSpPr>
        <p:spPr bwMode="auto">
          <a:xfrm>
            <a:off x="549347" y="1121402"/>
            <a:ext cx="9846404" cy="4915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0000" tIns="46800" rIns="90000" bIns="46800" anchor="t" anchorCtr="0">
            <a:normAutofit lnSpcReduction="10000"/>
          </a:bodyPr>
          <a:lstStyle>
            <a:defPPr>
              <a:defRPr lang="zh-CN"/>
            </a:defPPr>
            <a:lvl1pPr marL="0" algn="l" defTabSz="914377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189" algn="l" defTabSz="914377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377" algn="l" defTabSz="914377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566" algn="l" defTabSz="914377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754" algn="l" defTabSz="914377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5943" algn="l" defTabSz="914377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131" algn="l" defTabSz="914377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320" algn="l" defTabSz="914377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509" algn="l" defTabSz="914377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广场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查看别人分享的提问箱入口，进入其提问箱浏览、提问。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用户提问箱</a:t>
            </a:r>
            <a:r>
              <a:rPr lang="en-US" altLang="zh-CN" sz="2000" b="1" dirty="0"/>
              <a:t>	</a:t>
            </a: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显示该用户所有公开的问答帖。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002060"/>
                </a:solidFill>
              </a:rPr>
              <a:t>“我的主页”</a:t>
            </a:r>
            <a:endParaRPr lang="en-US" altLang="zh-CN" sz="2000" b="1" dirty="0">
              <a:solidFill>
                <a:srgbClr val="002060"/>
              </a:solidFill>
            </a:endParaRPr>
          </a:p>
          <a:p>
            <a:pPr>
              <a:lnSpc>
                <a:spcPct val="200000"/>
              </a:lnSpc>
              <a:spcBef>
                <a:spcPct val="0"/>
              </a:spcBef>
            </a:pPr>
            <a:r>
              <a:rPr lang="en-US" altLang="zh-CN" sz="2000" b="1" dirty="0"/>
              <a:t>	</a:t>
            </a:r>
            <a:r>
              <a:rPr lang="zh-CN" altLang="en-US" sz="2000" dirty="0"/>
              <a:t>查看、回复、编辑与自己相关的问答帖。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</a:t>
            </a:r>
            <a:r>
              <a:rPr lang="en-US" altLang="zh-CN" sz="2000" dirty="0"/>
              <a:t>TA</a:t>
            </a:r>
            <a:r>
              <a:rPr lang="zh-CN" altLang="en-US" sz="2000" dirty="0"/>
              <a:t>问我的”</a:t>
            </a:r>
            <a:endParaRPr lang="en-US" altLang="zh-CN" sz="2000" dirty="0"/>
          </a:p>
          <a:p>
            <a:pPr marL="1257277" lvl="2" indent="-3429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ü"/>
            </a:pPr>
            <a:r>
              <a:rPr lang="zh-CN" altLang="en-US" sz="2000" dirty="0"/>
              <a:t>“我问</a:t>
            </a:r>
            <a:r>
              <a:rPr lang="en-US" altLang="zh-CN" sz="2000" dirty="0"/>
              <a:t>TA</a:t>
            </a:r>
            <a:r>
              <a:rPr lang="zh-CN" altLang="en-US" sz="2000" dirty="0"/>
              <a:t>的”</a:t>
            </a:r>
            <a:endParaRPr lang="en-US" altLang="zh-CN" sz="2000" dirty="0"/>
          </a:p>
          <a:p>
            <a:pPr marL="457200" indent="-457200">
              <a:lnSpc>
                <a:spcPct val="200000"/>
              </a:lnSpc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13812432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af738c60-f0de-49fa-98b5-0eaa980fdd6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596</Words>
  <Application>Microsoft Office PowerPoint</Application>
  <PresentationFormat>宽屏</PresentationFormat>
  <Paragraphs>122</Paragraphs>
  <Slides>32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Adobe Gothic Std B</vt:lpstr>
      <vt:lpstr>Microsoft YaHei UI</vt:lpstr>
      <vt:lpstr>等线</vt:lpstr>
      <vt:lpstr>等线 Light</vt:lpstr>
      <vt:lpstr>Arial</vt:lpstr>
      <vt:lpstr>Century Gothic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傅 永鸿</dc:creator>
  <cp:lastModifiedBy>Tony Li</cp:lastModifiedBy>
  <cp:revision>91</cp:revision>
  <dcterms:created xsi:type="dcterms:W3CDTF">2018-10-08T11:44:05Z</dcterms:created>
  <dcterms:modified xsi:type="dcterms:W3CDTF">2024-06-03T10:09:57Z</dcterms:modified>
</cp:coreProperties>
</file>